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72" r:id="rId1"/>
  </p:sldMasterIdLst>
  <p:notesMasterIdLst>
    <p:notesMasterId r:id="rId70"/>
  </p:notesMasterIdLst>
  <p:sldIdLst>
    <p:sldId id="257" r:id="rId2"/>
    <p:sldId id="453" r:id="rId3"/>
    <p:sldId id="454" r:id="rId4"/>
    <p:sldId id="455" r:id="rId5"/>
    <p:sldId id="456" r:id="rId6"/>
    <p:sldId id="457" r:id="rId7"/>
    <p:sldId id="309" r:id="rId8"/>
    <p:sldId id="388" r:id="rId9"/>
    <p:sldId id="398" r:id="rId10"/>
    <p:sldId id="397" r:id="rId11"/>
    <p:sldId id="400" r:id="rId12"/>
    <p:sldId id="401" r:id="rId13"/>
    <p:sldId id="396" r:id="rId14"/>
    <p:sldId id="395" r:id="rId15"/>
    <p:sldId id="391" r:id="rId16"/>
    <p:sldId id="411" r:id="rId17"/>
    <p:sldId id="413" r:id="rId18"/>
    <p:sldId id="458" r:id="rId19"/>
    <p:sldId id="459" r:id="rId20"/>
    <p:sldId id="460" r:id="rId21"/>
    <p:sldId id="461" r:id="rId22"/>
    <p:sldId id="462" r:id="rId23"/>
    <p:sldId id="463" r:id="rId24"/>
    <p:sldId id="464" r:id="rId25"/>
    <p:sldId id="465" r:id="rId26"/>
    <p:sldId id="466" r:id="rId27"/>
    <p:sldId id="467" r:id="rId28"/>
    <p:sldId id="468" r:id="rId29"/>
    <p:sldId id="469" r:id="rId30"/>
    <p:sldId id="470" r:id="rId31"/>
    <p:sldId id="471" r:id="rId32"/>
    <p:sldId id="472" r:id="rId33"/>
    <p:sldId id="473" r:id="rId34"/>
    <p:sldId id="474" r:id="rId35"/>
    <p:sldId id="475" r:id="rId36"/>
    <p:sldId id="476" r:id="rId37"/>
    <p:sldId id="477" r:id="rId38"/>
    <p:sldId id="478" r:id="rId39"/>
    <p:sldId id="479" r:id="rId40"/>
    <p:sldId id="480" r:id="rId41"/>
    <p:sldId id="481" r:id="rId42"/>
    <p:sldId id="482" r:id="rId43"/>
    <p:sldId id="416" r:id="rId44"/>
    <p:sldId id="427" r:id="rId45"/>
    <p:sldId id="418" r:id="rId46"/>
    <p:sldId id="429" r:id="rId47"/>
    <p:sldId id="430" r:id="rId48"/>
    <p:sldId id="420" r:id="rId49"/>
    <p:sldId id="419" r:id="rId50"/>
    <p:sldId id="421" r:id="rId51"/>
    <p:sldId id="422" r:id="rId52"/>
    <p:sldId id="423" r:id="rId53"/>
    <p:sldId id="451" r:id="rId54"/>
    <p:sldId id="424" r:id="rId55"/>
    <p:sldId id="449" r:id="rId56"/>
    <p:sldId id="443" r:id="rId57"/>
    <p:sldId id="446" r:id="rId58"/>
    <p:sldId id="452" r:id="rId59"/>
    <p:sldId id="483" r:id="rId60"/>
    <p:sldId id="484" r:id="rId61"/>
    <p:sldId id="485" r:id="rId62"/>
    <p:sldId id="486" r:id="rId63"/>
    <p:sldId id="487" r:id="rId64"/>
    <p:sldId id="488" r:id="rId65"/>
    <p:sldId id="489" r:id="rId66"/>
    <p:sldId id="490" r:id="rId67"/>
    <p:sldId id="491" r:id="rId68"/>
    <p:sldId id="492" r:id="rId69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311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5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02" autoAdjust="0"/>
    <p:restoredTop sz="95494" autoAdjust="0"/>
  </p:normalViewPr>
  <p:slideViewPr>
    <p:cSldViewPr showGuides="1">
      <p:cViewPr varScale="1">
        <p:scale>
          <a:sx n="109" d="100"/>
          <a:sy n="109" d="100"/>
        </p:scale>
        <p:origin x="1512" y="84"/>
      </p:cViewPr>
      <p:guideLst>
        <p:guide orient="horz" pos="2158"/>
        <p:guide pos="3118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22" y="-90"/>
      </p:cViewPr>
      <p:guideLst>
        <p:guide orient="horz" pos="2880"/>
        <p:guide pos="2158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A7ED6A74-F86F-40C2-BEB6-62174610F537}" type="datetime1">
              <a:rPr lang="ko-KR" altLang="en-US"/>
              <a:pPr lvl="0">
                <a:defRPr/>
              </a:pPr>
              <a:t>2022-07-17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C6F8717E-3759-4963-9409-A68F28E404C9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12562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9808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9761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6781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902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360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7575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947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092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9954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1705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32020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13781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29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5173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8740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04159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98003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0221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52136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64114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62604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08397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75239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81771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60888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57660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3386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0060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68539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71032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09405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60166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89395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51373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14090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101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51565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41358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31630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823759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3367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438323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443254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960621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29576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640842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452528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648955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73184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05635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51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080875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475984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965589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54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03493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616919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445277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507898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1024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59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21524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60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065047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61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2236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62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099784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63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004640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64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989067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65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261676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66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507825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67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23931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68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958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F5B5-397F-4AE4-BB32-19BD58EEDEB6}" type="datetime1">
              <a:rPr lang="ko-KR" altLang="en-US" smtClean="0"/>
              <a:t>2022-07-17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B4C6-F8D3-4F4D-B007-6891BAAC18C6}" type="datetime1">
              <a:rPr lang="ko-KR" altLang="en-US" smtClean="0"/>
              <a:t>2022-07-17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6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08C0-2EED-47B9-B91F-DD17BE7104B8}" type="datetime1">
              <a:rPr lang="ko-KR" altLang="en-US" smtClean="0"/>
              <a:t>2022-07-17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F8BFB-6AC7-49FF-B787-8703EF752701}" type="datetime1">
              <a:rPr lang="ko-KR" altLang="en-US" smtClean="0"/>
              <a:t>2022-07-17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CAF84-5B28-406A-BCDA-060A6AF02098}" type="datetime1">
              <a:rPr lang="ko-KR" altLang="en-US" smtClean="0"/>
              <a:t>2022-07-17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608E-224F-45E0-9EDA-3B20C7C503C5}" type="datetime1">
              <a:rPr lang="ko-KR" altLang="en-US" smtClean="0"/>
              <a:t>2022-07-17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B655-4382-4FBB-A79A-F393CB879435}" type="datetime1">
              <a:rPr lang="ko-KR" altLang="en-US" smtClean="0"/>
              <a:t>2022-07-17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A14B-0B08-4CFD-9D4D-29623F40638E}" type="datetime1">
              <a:rPr lang="ko-KR" altLang="en-US" smtClean="0"/>
              <a:t>2022-07-17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765B-A4A0-431E-B8B9-20359EC6D1DE}" type="datetime1">
              <a:rPr lang="ko-KR" altLang="en-US" smtClean="0"/>
              <a:t>2022-07-17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C4B6-01E8-4236-9BAF-540FF81B6C96}" type="datetime1">
              <a:rPr lang="ko-KR" altLang="en-US" smtClean="0"/>
              <a:t>2022-07-17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2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EAF30-9519-4EA2-BAE8-6FF34F27F812}" type="datetime1">
              <a:rPr lang="ko-KR" altLang="en-US" smtClean="0"/>
              <a:t>2022-07-17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3A21C-A011-493B-9676-6A2F2B5D1960}" type="datetime1">
              <a:rPr lang="ko-KR" altLang="en-US" smtClean="0"/>
              <a:t>2022-07-17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http/58.151.141.210/login.do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6.png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8.png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/>
          <a:srcRect l="2124"/>
          <a:stretch>
            <a:fillRect/>
          </a:stretch>
        </p:blipFill>
        <p:spPr bwMode="auto">
          <a:xfrm>
            <a:off x="761999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 rot="10800000">
            <a:off x="0" y="0"/>
            <a:ext cx="9906000" cy="60694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6157685"/>
            <a:ext cx="9906001" cy="701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92961" y="1340767"/>
            <a:ext cx="5313040" cy="1944217"/>
          </a:xfrm>
          <a:noFill/>
        </p:spPr>
        <p:txBody>
          <a:bodyPr>
            <a:noAutofit/>
          </a:bodyPr>
          <a:lstStyle/>
          <a:p>
            <a:pPr algn="l"/>
            <a:r>
              <a:rPr lang="en-US" altLang="ko-KR" sz="3200" b="1" spc="-150" dirty="0">
                <a:solidFill>
                  <a:srgbClr val="1434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  <a:t>PLM System</a:t>
            </a:r>
            <a:r>
              <a:rPr lang="en-US" altLang="ko-KR" sz="7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  <a:t/>
            </a:r>
            <a:br>
              <a:rPr lang="en-US" altLang="ko-KR" sz="7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</a:br>
            <a:r>
              <a:rPr lang="ko-KR" altLang="en-US" sz="5400" b="1" spc="-3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  <a:t>사용자 </a:t>
            </a:r>
            <a:r>
              <a:rPr lang="en-US" altLang="ko-KR" sz="5400" b="1" spc="-3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  <a:t>Manual</a:t>
            </a:r>
            <a:endParaRPr lang="ko-KR" altLang="en-US" sz="5400" b="1" spc="-3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OTF ExtraBold" pitchFamily="34" charset="-127"/>
              <a:ea typeface="나눔고딕OTF ExtraBold" pitchFamily="34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97216" y="3284984"/>
            <a:ext cx="2327569" cy="523220"/>
          </a:xfrm>
          <a:prstGeom prst="rect">
            <a:avLst/>
          </a:prstGeom>
          <a:noFill/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◆ 사용자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매뉴얼</a:t>
            </a:r>
            <a:endParaRPr lang="en-US" altLang="ko-K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  <a:p>
            <a:pPr algn="ctr"/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◇ 관리자 매뉴얼</a:t>
            </a:r>
          </a:p>
        </p:txBody>
      </p:sp>
      <p:sp>
        <p:nvSpPr>
          <p:cNvPr id="13" name="바닥글 개체 틀 36"/>
          <p:cNvSpPr txBox="1">
            <a:spLocks/>
          </p:cNvSpPr>
          <p:nvPr/>
        </p:nvSpPr>
        <p:spPr>
          <a:xfrm>
            <a:off x="128464" y="111547"/>
            <a:ext cx="28788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PLM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시스템 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사용자 매뉴얼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144688" y="6356354"/>
            <a:ext cx="5616624" cy="365125"/>
          </a:xfrm>
        </p:spPr>
        <p:txBody>
          <a:bodyPr/>
          <a:lstStyle/>
          <a:p>
            <a:r>
              <a:rPr lang="en-US" altLang="ko-KR" b="1" dirty="0">
                <a:solidFill>
                  <a:schemeClr val="bg1">
                    <a:lumMod val="85000"/>
                  </a:schemeClr>
                </a:solidFill>
              </a:rPr>
              <a:t>Integrated Information Management System</a:t>
            </a:r>
            <a:endParaRPr lang="ko-KR" altLang="en-US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/>
          <p:cNvPicPr>
            <a:picLocks noChangeAspect="1" noChangeArrowheads="1"/>
          </p:cNvPicPr>
          <p:nvPr/>
        </p:nvPicPr>
        <p:blipFill rotWithShape="1">
          <a:blip r:embed="rId3"/>
          <a:srcRect l="2120"/>
          <a:stretch>
            <a:fillRect/>
          </a:stretch>
        </p:blipFill>
        <p:spPr>
          <a:xfrm>
            <a:off x="761999" y="0"/>
            <a:ext cx="9144001" cy="6858000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 rot="10800000">
            <a:off x="0" y="0"/>
            <a:ext cx="9906000" cy="60694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/>
          </a:ln>
          <a:effectLst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-1" y="6157685"/>
            <a:ext cx="9906001" cy="701561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92793" y="1988820"/>
            <a:ext cx="4536504" cy="2220451"/>
          </a:xfrm>
          <a:prstGeom prst="rect">
            <a:avLst/>
          </a:prstGeom>
          <a:noFill/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000" b="1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1.</a:t>
            </a:r>
            <a:r>
              <a:rPr lang="ko-KR" altLang="en-US" sz="2000" b="1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시스템개요</a:t>
            </a:r>
          </a:p>
          <a:p>
            <a:pPr>
              <a:defRPr/>
            </a:pPr>
            <a:endParaRPr lang="ko-KR" altLang="en-US" sz="2000" b="1"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2000" b="1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2.</a:t>
            </a:r>
            <a:r>
              <a:rPr lang="ko-KR" altLang="en-US" sz="2000" b="1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시스템구성도</a:t>
            </a:r>
          </a:p>
          <a:p>
            <a:pPr>
              <a:defRPr/>
            </a:pPr>
            <a:endParaRPr lang="ko-KR" altLang="en-US" sz="2000" b="1"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2000" b="1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3.</a:t>
            </a:r>
            <a:r>
              <a:rPr lang="ko-KR" altLang="en-US" sz="2000" b="1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매뉴구조도</a:t>
            </a:r>
          </a:p>
          <a:p>
            <a:pPr>
              <a:defRPr/>
            </a:pPr>
            <a:r>
              <a:rPr lang="ko-KR" altLang="en-US" sz="2000" b="1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  </a:t>
            </a:r>
            <a:r>
              <a:rPr lang="en-US" altLang="ko-KR" sz="2000" b="1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&gt;</a:t>
            </a:r>
            <a:r>
              <a:rPr lang="ko-KR" altLang="en-US" sz="2000" b="1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사용자</a:t>
            </a:r>
            <a:r>
              <a:rPr lang="en-US" altLang="ko-KR" sz="2000" b="1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</a:t>
            </a:r>
            <a:r>
              <a:rPr lang="ko-KR" altLang="en-US" sz="2000" b="1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매뉴얼</a:t>
            </a:r>
          </a:p>
          <a:p>
            <a:pPr>
              <a:defRPr/>
            </a:pPr>
            <a:r>
              <a:rPr lang="ko-KR" altLang="en-US" sz="2000" b="1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  </a:t>
            </a:r>
            <a:r>
              <a:rPr lang="en-US" altLang="ko-KR" sz="2000" b="1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&gt;</a:t>
            </a:r>
            <a:r>
              <a:rPr lang="ko-KR" altLang="en-US" sz="2000" b="1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관리자 매뉴얼</a:t>
            </a:r>
          </a:p>
        </p:txBody>
      </p:sp>
      <p:sp>
        <p:nvSpPr>
          <p:cNvPr id="13" name="바닥글 개체 틀 36"/>
          <p:cNvSpPr txBox="1"/>
          <p:nvPr/>
        </p:nvSpPr>
        <p:spPr>
          <a:xfrm>
            <a:off x="128464" y="111547"/>
            <a:ext cx="2878832" cy="36512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100" b="1" i="0" u="none" strike="noStrike" kern="1200" cap="none" spc="0" normalizeH="0" baseline="0"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PLM </a:t>
            </a:r>
            <a:r>
              <a:rPr kumimoji="0" lang="ko-KR" altLang="en-US" sz="1100" b="1" i="0" u="none" strike="noStrike" kern="1200" cap="none" spc="0" normalizeH="0" baseline="0"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시스템 </a:t>
            </a:r>
            <a:r>
              <a:rPr kumimoji="0" lang="en-US" altLang="ko-KR" sz="1100" b="1" i="0" u="none" strike="noStrike" kern="1200" cap="none" spc="0" normalizeH="0" baseline="0"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ko-KR" altLang="en-US" sz="1100" b="1" i="0" u="none" strike="noStrike" kern="1200" cap="none" spc="0" normalizeH="0" baseline="0"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사용자 매뉴얼</a:t>
            </a:r>
            <a:endParaRPr kumimoji="0" lang="ko-KR" altLang="en-US" sz="1200" b="1" i="0" u="none" strike="noStrike" kern="1200" cap="none" spc="0" normalizeH="0" baseline="0"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144688" y="6356354"/>
            <a:ext cx="5616624" cy="365125"/>
          </a:xfrm>
        </p:spPr>
        <p:txBody>
          <a:bodyPr/>
          <a:lstStyle/>
          <a:p>
            <a:pPr lvl="0">
              <a:defRPr/>
            </a:pPr>
            <a:r>
              <a:rPr lang="en-US" altLang="ko-KR" b="1">
                <a:solidFill>
                  <a:schemeClr val="bg1">
                    <a:lumMod val="85000"/>
                  </a:schemeClr>
                </a:solidFill>
              </a:rPr>
              <a:t>Integrated Information Management System</a:t>
            </a:r>
            <a:endParaRPr lang="ko-KR" altLang="en-US" b="1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8484" y="1196752"/>
            <a:ext cx="9289032" cy="3994750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altLang="ko-KR" sz="1600" dirty="0">
                <a:latin typeface="굴림체"/>
                <a:ea typeface="굴림체"/>
              </a:rPr>
              <a:t>1)</a:t>
            </a:r>
            <a:r>
              <a:rPr lang="ko-KR" altLang="en-US" sz="1600" dirty="0">
                <a:latin typeface="굴림체"/>
                <a:ea typeface="굴림체"/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시스템주소</a:t>
            </a:r>
          </a:p>
          <a:p>
            <a:pPr lvl="0">
              <a:defRPr/>
            </a:pPr>
            <a:endParaRPr lang="en-US" altLang="ko-KR" sz="1600" b="1" dirty="0">
              <a:solidFill>
                <a:schemeClr val="tx1"/>
              </a:solidFill>
              <a:latin typeface="굴림체"/>
              <a:ea typeface="굴림체"/>
            </a:endParaRP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    - </a:t>
            </a:r>
            <a:r>
              <a:rPr lang="ko-KR" altLang="en-US" sz="1600" b="1" dirty="0" smtClean="0">
                <a:solidFill>
                  <a:schemeClr val="tx1"/>
                </a:solidFill>
                <a:latin typeface="굴림체"/>
                <a:ea typeface="굴림체"/>
              </a:rPr>
              <a:t>㈜</a:t>
            </a:r>
            <a:r>
              <a:rPr lang="ko-KR" altLang="en-US" sz="1600" b="1" dirty="0" err="1" smtClean="0">
                <a:latin typeface="굴림체"/>
                <a:ea typeface="굴림체"/>
              </a:rPr>
              <a:t>태강기업</a:t>
            </a:r>
            <a:r>
              <a:rPr lang="en-US" altLang="ko-KR" sz="1600" b="1" dirty="0" smtClean="0">
                <a:solidFill>
                  <a:schemeClr val="tx1"/>
                </a:solidFill>
                <a:latin typeface="굴림체"/>
                <a:ea typeface="굴림체"/>
              </a:rPr>
              <a:t>_PLM 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시스템 주소 </a:t>
            </a: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: </a:t>
            </a:r>
            <a:r>
              <a:rPr lang="en-US" altLang="ko-KR" sz="1600" b="1" dirty="0" smtClean="0">
                <a:latin typeface="굴림체"/>
                <a:ea typeface="굴림체"/>
                <a:hlinkClick r:id="rId5"/>
              </a:rPr>
              <a:t>http</a:t>
            </a:r>
            <a:r>
              <a:rPr lang="en-US" altLang="ko-KR" sz="1600" b="1" dirty="0">
                <a:latin typeface="굴림체"/>
                <a:ea typeface="굴림체"/>
                <a:hlinkClick r:id="rId5"/>
              </a:rPr>
              <a:t>://</a:t>
            </a:r>
            <a:r>
              <a:rPr lang="en-US" altLang="ko-KR" sz="1600" b="1" dirty="0" smtClean="0">
                <a:latin typeface="굴림체"/>
                <a:ea typeface="굴림체"/>
                <a:hlinkClick r:id="rId5"/>
              </a:rPr>
              <a:t>121.191.43.253/</a:t>
            </a:r>
            <a:r>
              <a:rPr lang="en-US" altLang="ko-KR" sz="1600" b="1" dirty="0" smtClean="0">
                <a:solidFill>
                  <a:schemeClr val="tx1"/>
                </a:solidFill>
                <a:latin typeface="굴림체"/>
                <a:ea typeface="굴림체"/>
                <a:hlinkClick r:id="rId5"/>
              </a:rPr>
              <a:t>login.do</a:t>
            </a:r>
            <a:endParaRPr lang="en-US" altLang="ko-KR" sz="1600" b="1" dirty="0">
              <a:solidFill>
                <a:schemeClr val="tx1"/>
              </a:solidFill>
              <a:latin typeface="굴림체"/>
              <a:ea typeface="굴림체"/>
            </a:endParaRP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    - 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로그인 </a:t>
            </a: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ID / PWD : 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사용자부여</a:t>
            </a:r>
          </a:p>
          <a:p>
            <a:pPr lvl="0">
              <a:defRPr/>
            </a:pPr>
            <a:endParaRPr lang="en-US" altLang="ko-KR" sz="1600" b="1" dirty="0">
              <a:solidFill>
                <a:schemeClr val="tx1"/>
              </a:solidFill>
              <a:latin typeface="굴림체"/>
              <a:ea typeface="굴림체"/>
            </a:endParaRP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2) </a:t>
            </a:r>
            <a:r>
              <a:rPr lang="ko-KR" altLang="en-US" sz="1600" b="1" dirty="0" err="1">
                <a:solidFill>
                  <a:schemeClr val="tx1"/>
                </a:solidFill>
                <a:latin typeface="굴림체"/>
                <a:ea typeface="굴림체"/>
              </a:rPr>
              <a:t>웹환경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 구축</a:t>
            </a:r>
          </a:p>
          <a:p>
            <a:pPr lvl="0">
              <a:defRPr/>
            </a:pPr>
            <a:endParaRPr lang="en-US" altLang="ko-KR" sz="1600" b="1" dirty="0">
              <a:solidFill>
                <a:schemeClr val="tx1"/>
              </a:solidFill>
              <a:latin typeface="굴림체"/>
              <a:ea typeface="굴림체"/>
            </a:endParaRP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    - 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사내 및 사외에서 접속 가능</a:t>
            </a: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    - 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국내 및 해외 접속 가능</a:t>
            </a:r>
          </a:p>
          <a:p>
            <a:pPr lvl="0">
              <a:defRPr/>
            </a:pPr>
            <a:endParaRPr lang="en-US" altLang="ko-KR" sz="1600" b="1" dirty="0">
              <a:solidFill>
                <a:schemeClr val="tx1"/>
              </a:solidFill>
              <a:latin typeface="굴림체"/>
              <a:ea typeface="굴림체"/>
            </a:endParaRP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3) 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시스템개발환경</a:t>
            </a:r>
          </a:p>
          <a:p>
            <a:pPr lvl="0">
              <a:defRPr/>
            </a:pPr>
            <a:endParaRPr lang="en-US" altLang="ko-KR" sz="1600" b="1" dirty="0">
              <a:solidFill>
                <a:schemeClr val="tx1"/>
              </a:solidFill>
              <a:latin typeface="굴림체"/>
              <a:ea typeface="굴림체"/>
            </a:endParaRP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    - 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정부표준 </a:t>
            </a:r>
            <a:r>
              <a:rPr lang="ko-KR" altLang="en-US" sz="1600" b="1" dirty="0" err="1">
                <a:solidFill>
                  <a:schemeClr val="tx1"/>
                </a:solidFill>
                <a:latin typeface="굴림체"/>
                <a:ea typeface="굴림체"/>
              </a:rPr>
              <a:t>프레임웍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 사용</a:t>
            </a: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(Spring 4.0)</a:t>
            </a: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    - Java JDK 1.7.1</a:t>
            </a: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    - Database (</a:t>
            </a:r>
            <a:r>
              <a:rPr lang="en-US" altLang="ko-KR" sz="1600" b="1" dirty="0" err="1">
                <a:solidFill>
                  <a:schemeClr val="tx1"/>
                </a:solidFill>
                <a:latin typeface="굴림체"/>
                <a:ea typeface="굴림체"/>
              </a:rPr>
              <a:t>Postgre</a:t>
            </a: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</a:t>
            </a:r>
            <a:r>
              <a:rPr lang="en-US" altLang="ko-KR" sz="1600" b="1" dirty="0" err="1">
                <a:solidFill>
                  <a:schemeClr val="tx1"/>
                </a:solidFill>
                <a:latin typeface="굴림체"/>
                <a:ea typeface="굴림체"/>
              </a:rPr>
              <a:t>sql</a:t>
            </a: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)</a:t>
            </a: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    - Web service(Tomcat) </a:t>
            </a:r>
            <a:endParaRPr lang="ko-KR" altLang="en-US" sz="1600" dirty="0">
              <a:latin typeface="굴림체"/>
              <a:ea typeface="굴림체"/>
            </a:endParaRP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1. 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시스템개요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4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2. 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시스템구성도</a:t>
            </a:r>
          </a:p>
        </p:txBody>
      </p:sp>
      <p:sp>
        <p:nvSpPr>
          <p:cNvPr id="42" name="직사각형 8"/>
          <p:cNvSpPr/>
          <p:nvPr/>
        </p:nvSpPr>
        <p:spPr>
          <a:xfrm>
            <a:off x="272415" y="1309288"/>
            <a:ext cx="3376246" cy="6945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lang="en-US" altLang="ko-KR" sz="1400" b="1">
                <a:solidFill>
                  <a:schemeClr val="tx1"/>
                </a:solidFill>
                <a:latin typeface="+mn-ea"/>
              </a:rPr>
              <a:t>1) H/W</a:t>
            </a:r>
            <a:r>
              <a:rPr lang="ko-KR" altLang="en-US" sz="1400" b="1">
                <a:solidFill>
                  <a:schemeClr val="tx1"/>
                </a:solidFill>
                <a:latin typeface="+mn-ea"/>
              </a:rPr>
              <a:t> 구성도</a:t>
            </a:r>
          </a:p>
        </p:txBody>
      </p:sp>
      <p:sp>
        <p:nvSpPr>
          <p:cNvPr id="43" name="직사각형 9"/>
          <p:cNvSpPr/>
          <p:nvPr/>
        </p:nvSpPr>
        <p:spPr>
          <a:xfrm>
            <a:off x="5025009" y="1309287"/>
            <a:ext cx="3376246" cy="6945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lang="en-US" altLang="ko-KR" sz="1400" b="1">
                <a:solidFill>
                  <a:schemeClr val="tx1"/>
                </a:solidFill>
                <a:latin typeface="+mn-ea"/>
              </a:rPr>
              <a:t>2) S/W</a:t>
            </a:r>
            <a:r>
              <a:rPr lang="ko-KR" altLang="en-US" sz="1400" b="1">
                <a:solidFill>
                  <a:schemeClr val="tx1"/>
                </a:solidFill>
                <a:latin typeface="+mn-ea"/>
              </a:rPr>
              <a:t> 구성도</a:t>
            </a:r>
          </a:p>
        </p:txBody>
      </p:sp>
      <p:sp>
        <p:nvSpPr>
          <p:cNvPr id="44" name="Rectangle 4"/>
          <p:cNvSpPr>
            <a:spLocks noChangeArrowheads="1"/>
          </p:cNvSpPr>
          <p:nvPr/>
        </p:nvSpPr>
        <p:spPr>
          <a:xfrm>
            <a:off x="228911" y="1309287"/>
            <a:ext cx="10826954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pic>
        <p:nvPicPr>
          <p:cNvPr id="45" name="Picture 1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339161" y="2244592"/>
            <a:ext cx="4541830" cy="248636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6" name="Picture 3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5013228" y="1988840"/>
            <a:ext cx="4620292" cy="2760168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5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3. 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매뉴구조도</a:t>
            </a:r>
          </a:p>
        </p:txBody>
      </p:sp>
      <p:sp>
        <p:nvSpPr>
          <p:cNvPr id="44" name="Rectangle 4"/>
          <p:cNvSpPr>
            <a:spLocks noChangeArrowheads="1"/>
          </p:cNvSpPr>
          <p:nvPr/>
        </p:nvSpPr>
        <p:spPr>
          <a:xfrm>
            <a:off x="228911" y="1309287"/>
            <a:ext cx="10826954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graphicFrame>
        <p:nvGraphicFramePr>
          <p:cNvPr id="48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310561"/>
              </p:ext>
            </p:extLst>
          </p:nvPr>
        </p:nvGraphicFramePr>
        <p:xfrm>
          <a:off x="331537" y="1052703"/>
          <a:ext cx="2893247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7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226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8691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000" dirty="0"/>
                        <a:t>기능</a:t>
                      </a:r>
                      <a:r>
                        <a:rPr lang="en-US" altLang="ko-KR" sz="1000" dirty="0"/>
                        <a:t>ID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000"/>
                        <a:t>업무기능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000"/>
                        <a:t>업무내용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dirty="0"/>
                        <a:t>1.0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/>
                        <a:t>수주관리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</a:t>
                      </a:r>
                      <a:r>
                        <a:rPr lang="ko-KR" altLang="en-US" sz="1000" dirty="0" smtClean="0"/>
                        <a:t>계약현황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</a:t>
                      </a:r>
                      <a:r>
                        <a:rPr lang="ko-KR" altLang="en-US" sz="1000" dirty="0" smtClean="0"/>
                        <a:t>고객관리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</a:t>
                      </a:r>
                      <a:r>
                        <a:rPr lang="ko-KR" altLang="en-US" sz="1000" dirty="0" smtClean="0"/>
                        <a:t>계약관리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</a:t>
                      </a:r>
                      <a:r>
                        <a:rPr lang="ko-KR" altLang="en-US" sz="1000" dirty="0" smtClean="0"/>
                        <a:t>자금관리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</a:t>
                      </a:r>
                      <a:r>
                        <a:rPr lang="ko-KR" altLang="en-US" sz="1000" dirty="0" smtClean="0"/>
                        <a:t>출고관리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dirty="0"/>
                        <a:t>2.0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dirty="0"/>
                        <a:t>제품관리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ko-KR" altLang="en-US" sz="1000" dirty="0" smtClean="0"/>
                        <a:t>양산제품관리</a:t>
                      </a:r>
                      <a:endParaRPr lang="en-US" altLang="ko-KR" sz="1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5072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 smtClean="0"/>
                        <a:t>  Part </a:t>
                      </a:r>
                      <a:r>
                        <a:rPr lang="ko-KR" altLang="en-US" sz="1000" baseline="0" dirty="0" smtClean="0"/>
                        <a:t>등록</a:t>
                      </a:r>
                      <a:endParaRPr lang="en-US" altLang="ko-KR" sz="1000" baseline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 smtClean="0"/>
                        <a:t>  Part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조회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ko-KR" altLang="en-US" sz="1000" dirty="0" smtClean="0"/>
                        <a:t>옵션관리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ko-KR" altLang="en-US" sz="1000" dirty="0" smtClean="0"/>
                        <a:t>구조등록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 smtClean="0"/>
                        <a:t>  BOM</a:t>
                      </a:r>
                      <a:r>
                        <a:rPr lang="ko-KR" altLang="en-US" sz="1000" dirty="0" smtClean="0"/>
                        <a:t>조회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err="1" smtClean="0"/>
                        <a:t>정전개</a:t>
                      </a:r>
                      <a:r>
                        <a:rPr lang="en-US" altLang="ko-KR" sz="1000" dirty="0" smtClean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 smtClean="0"/>
                        <a:t>  BOM</a:t>
                      </a:r>
                      <a:r>
                        <a:rPr lang="ko-KR" altLang="en-US" sz="1000" dirty="0" smtClean="0"/>
                        <a:t>조회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err="1" smtClean="0"/>
                        <a:t>역전개</a:t>
                      </a:r>
                      <a:r>
                        <a:rPr lang="en-US" altLang="ko-KR" sz="1000" dirty="0" smtClean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dirty="0" smtClean="0"/>
                        <a:t>3.0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dirty="0" smtClean="0"/>
                        <a:t>설계변경관리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ko-KR" altLang="en-US" sz="1000" dirty="0" err="1" smtClean="0"/>
                        <a:t>설변요청</a:t>
                      </a:r>
                      <a:r>
                        <a:rPr lang="en-US" altLang="ko-KR" sz="1000" dirty="0" smtClean="0"/>
                        <a:t>(ECR)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95072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ko-KR" altLang="en-US" sz="1000" dirty="0" err="1" smtClean="0"/>
                        <a:t>설변통보</a:t>
                      </a:r>
                      <a:r>
                        <a:rPr lang="en-US" altLang="ko-KR" sz="1000" dirty="0" smtClean="0"/>
                        <a:t>(EO)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  <p:graphicFrame>
        <p:nvGraphicFramePr>
          <p:cNvPr id="49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792530"/>
              </p:ext>
            </p:extLst>
          </p:nvPr>
        </p:nvGraphicFramePr>
        <p:xfrm>
          <a:off x="3296793" y="1052703"/>
          <a:ext cx="311458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5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276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133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000" dirty="0"/>
                        <a:t>기능</a:t>
                      </a:r>
                      <a:r>
                        <a:rPr lang="en-US" altLang="ko-KR" sz="1000" dirty="0"/>
                        <a:t>ID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000"/>
                        <a:t>업무기능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000"/>
                        <a:t>업무내용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dirty="0"/>
                        <a:t>4.0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/>
                        <a:t>생산관리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</a:t>
                      </a:r>
                      <a:r>
                        <a:rPr lang="ko-KR" altLang="en-US" sz="1000" dirty="0"/>
                        <a:t>생산계획수립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</a:t>
                      </a:r>
                      <a:r>
                        <a:rPr lang="ko-KR" altLang="en-US" sz="1000" dirty="0" smtClean="0"/>
                        <a:t>작업지시서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</a:t>
                      </a:r>
                      <a:r>
                        <a:rPr lang="ko-KR" altLang="en-US" sz="1000" dirty="0" smtClean="0"/>
                        <a:t>공정실적관리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</a:t>
                      </a:r>
                      <a:r>
                        <a:rPr lang="ko-KR" altLang="en-US" sz="1000" dirty="0" smtClean="0"/>
                        <a:t>제품검사관리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dirty="0" smtClean="0"/>
                        <a:t>5.0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dirty="0" smtClean="0"/>
                        <a:t>구매관리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ko-KR" altLang="en-US" sz="1000" dirty="0" smtClean="0"/>
                        <a:t>구매</a:t>
                      </a:r>
                      <a:r>
                        <a:rPr lang="en-US" altLang="ko-KR" sz="1000" dirty="0" smtClean="0"/>
                        <a:t>BOM </a:t>
                      </a:r>
                      <a:r>
                        <a:rPr lang="ko-KR" altLang="en-US" sz="1000" dirty="0" smtClean="0"/>
                        <a:t>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dirty="0" smtClean="0"/>
                        <a:t>  구매의뢰서관리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5072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dirty="0"/>
                        <a:t>6</a:t>
                      </a:r>
                      <a:r>
                        <a:rPr lang="en-US" altLang="ko-KR" sz="1000" dirty="0" smtClean="0"/>
                        <a:t>.0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dirty="0"/>
                        <a:t>자재관리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ko-KR" altLang="en-US" sz="1000" dirty="0" smtClean="0"/>
                        <a:t>발주관리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ko-KR" altLang="en-US" sz="1000" dirty="0" smtClean="0"/>
                        <a:t>입고관리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ko-KR" altLang="en-US" sz="1000" dirty="0" smtClean="0"/>
                        <a:t>자재관리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ko-KR" altLang="en-US" sz="1000" dirty="0" smtClean="0"/>
                        <a:t>재고관리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95072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  <p:graphicFrame>
        <p:nvGraphicFramePr>
          <p:cNvPr id="50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527800"/>
              </p:ext>
            </p:extLst>
          </p:nvPr>
        </p:nvGraphicFramePr>
        <p:xfrm>
          <a:off x="6465189" y="1060724"/>
          <a:ext cx="3206094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9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095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905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000" dirty="0"/>
                        <a:t>기능</a:t>
                      </a:r>
                      <a:r>
                        <a:rPr lang="en-US" altLang="ko-KR" sz="1000" dirty="0"/>
                        <a:t>ID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000"/>
                        <a:t>업무기능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000" dirty="0"/>
                        <a:t>업무내용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dirty="0"/>
                        <a:t>7</a:t>
                      </a:r>
                      <a:r>
                        <a:rPr lang="en-US" altLang="ko-KR" sz="1000" dirty="0" smtClean="0"/>
                        <a:t>.0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/>
                        <a:t>A/S</a:t>
                      </a:r>
                      <a:r>
                        <a:rPr lang="ko-KR" altLang="en-US" sz="1000"/>
                        <a:t>관리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/>
                        <a:t>  </a:t>
                      </a:r>
                      <a:r>
                        <a:rPr lang="ko-KR" altLang="en-US" sz="1000"/>
                        <a:t>현황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/>
                        <a:t>  A/S</a:t>
                      </a:r>
                      <a:r>
                        <a:rPr lang="ko-KR" altLang="en-US" sz="1000"/>
                        <a:t>접수 및 처리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dirty="0" smtClean="0"/>
                        <a:t>8.0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/>
                        <a:t>관리자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dirty="0" smtClean="0"/>
                        <a:t>8.1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dirty="0" err="1" smtClean="0"/>
                        <a:t>매뉴관리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dirty="0" smtClean="0"/>
                        <a:t>8.2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dirty="0" err="1" smtClean="0"/>
                        <a:t>권한및사용자관리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ko-KR" altLang="en-US" sz="1000" dirty="0" smtClean="0"/>
                        <a:t>권한관리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ko-KR" altLang="en-US" sz="1000" dirty="0" smtClean="0"/>
                        <a:t>부서관리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5072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dirty="0" smtClean="0"/>
                        <a:t>  사용자관리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dirty="0" smtClean="0"/>
                        <a:t>8.3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dirty="0" smtClean="0"/>
                        <a:t>기준정보관리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</a:t>
                      </a:r>
                      <a:r>
                        <a:rPr lang="ko-KR" altLang="en-US" sz="1000" dirty="0" smtClean="0"/>
                        <a:t>공통코드관리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</a:t>
                      </a:r>
                      <a:r>
                        <a:rPr lang="ko-KR" altLang="en-US" sz="1000" dirty="0" smtClean="0"/>
                        <a:t>공급업체관리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 smtClean="0"/>
                        <a:t> </a:t>
                      </a:r>
                      <a:r>
                        <a:rPr lang="ko-KR" altLang="en-US" sz="1000" dirty="0" smtClean="0"/>
                        <a:t>기술자료 카테고리 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ko-KR" altLang="en-US" sz="1000" dirty="0" smtClean="0"/>
                        <a:t>템플릿관리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dirty="0" smtClean="0"/>
                        <a:t>8.4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dirty="0" smtClean="0"/>
                        <a:t>로그관리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</a:t>
                      </a:r>
                      <a:r>
                        <a:rPr lang="ko-KR" altLang="en-US" sz="1000" dirty="0" smtClean="0"/>
                        <a:t>파일다운로드로그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95072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ko-KR" altLang="en-US" sz="1000" dirty="0" smtClean="0"/>
                        <a:t>접속로그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51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indent="0" algn="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400" b="1" i="0" u="none" strike="noStrike" kern="1200" cap="none" spc="0" normalizeH="0" baseline="0">
                <a:solidFill>
                  <a:srgbClr val="FFFFFF"/>
                </a:solidFill>
                <a:latin typeface="굴림체"/>
                <a:ea typeface="굴림체"/>
              </a:rPr>
              <a:t>  </a:t>
            </a:r>
            <a:r>
              <a:rPr kumimoji="0" lang="ko-KR" altLang="en-US" sz="1400" b="1" i="0" u="none" strike="noStrike" kern="1200" cap="none" spc="0" normalizeH="0" baseline="0">
                <a:solidFill>
                  <a:srgbClr val="FFFFFF"/>
                </a:solidFill>
                <a:latin typeface="굴림체"/>
                <a:ea typeface="굴림체"/>
              </a:rPr>
              <a:t>수주관리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로그인</a:t>
            </a:r>
          </a:p>
          <a:p>
            <a:pPr lvl="0">
              <a:defRPr/>
            </a:pPr>
            <a:r>
              <a:rPr lang="ko-KR" altLang="en-US" sz="1200" dirty="0"/>
              <a:t>① 시스템 사용자 정보 입력</a:t>
            </a:r>
            <a:r>
              <a:rPr lang="en-US" altLang="ko-KR" sz="1200" dirty="0"/>
              <a:t>(ID &amp; PWD)</a:t>
            </a:r>
          </a:p>
          <a:p>
            <a:pPr lvl="0">
              <a:defRPr/>
            </a:pPr>
            <a:r>
              <a:rPr lang="ko-KR" altLang="en-US" sz="1200" dirty="0"/>
              <a:t>② 관리자 기능을 통하여 사용자 정보 등록관리</a:t>
            </a:r>
          </a:p>
          <a:p>
            <a:pPr lvl="0">
              <a:defRPr/>
            </a:pPr>
            <a:r>
              <a:rPr lang="ko-KR" altLang="en-US" sz="1200" dirty="0"/>
              <a:t>    </a:t>
            </a:r>
            <a:r>
              <a:rPr lang="en-US" altLang="ko-KR" sz="1200" dirty="0"/>
              <a:t>-</a:t>
            </a:r>
            <a:r>
              <a:rPr lang="ko-KR" altLang="en-US" sz="1200" dirty="0"/>
              <a:t> 시스템 로그인후</a:t>
            </a:r>
          </a:p>
          <a:p>
            <a:pPr lvl="0">
              <a:defRPr/>
            </a:pPr>
            <a:r>
              <a:rPr lang="ko-KR" altLang="en-US" sz="1200" dirty="0"/>
              <a:t>    </a:t>
            </a:r>
            <a:r>
              <a:rPr lang="en-US" altLang="ko-KR" sz="1200" dirty="0"/>
              <a:t>-</a:t>
            </a:r>
            <a:r>
              <a:rPr lang="ko-KR" altLang="en-US" sz="1200" dirty="0"/>
              <a:t> 접속정보</a:t>
            </a:r>
            <a:r>
              <a:rPr lang="en-US" altLang="ko-KR" sz="1200" dirty="0"/>
              <a:t>(TOPMENU) </a:t>
            </a:r>
            <a:r>
              <a:rPr lang="ko-KR" altLang="en-US" sz="1200" dirty="0"/>
              <a:t>클릭</a:t>
            </a:r>
          </a:p>
          <a:p>
            <a:pPr lvl="0">
              <a:defRPr/>
            </a:pPr>
            <a:r>
              <a:rPr lang="ko-KR" altLang="en-US" sz="1200" dirty="0"/>
              <a:t>    </a:t>
            </a:r>
            <a:r>
              <a:rPr lang="en-US" altLang="ko-KR" sz="1200" dirty="0"/>
              <a:t>-</a:t>
            </a:r>
            <a:r>
              <a:rPr lang="ko-KR" altLang="en-US" sz="1200" dirty="0"/>
              <a:t> 비번 변경 가능</a:t>
            </a:r>
            <a:r>
              <a:rPr lang="en-US" altLang="ko-KR" sz="1200" dirty="0"/>
              <a:t>(8</a:t>
            </a:r>
            <a:r>
              <a:rPr lang="ko-KR" altLang="en-US" sz="1200" dirty="0"/>
              <a:t>자리 이상</a:t>
            </a:r>
            <a:r>
              <a:rPr lang="en-US" altLang="ko-KR" sz="1200" dirty="0"/>
              <a:t>,</a:t>
            </a:r>
            <a:r>
              <a:rPr lang="ko-KR" altLang="en-US" sz="1200" dirty="0"/>
              <a:t> 숫자</a:t>
            </a:r>
            <a:r>
              <a:rPr lang="en-US" altLang="ko-KR" sz="1200" dirty="0"/>
              <a:t>+</a:t>
            </a:r>
            <a:r>
              <a:rPr lang="ko-KR" altLang="en-US" sz="1200" dirty="0"/>
              <a:t>영문자</a:t>
            </a:r>
            <a:r>
              <a:rPr lang="en-US" altLang="ko-KR" sz="1200" dirty="0"/>
              <a:t>+</a:t>
            </a:r>
            <a:r>
              <a:rPr lang="ko-KR" altLang="en-US" sz="1200" dirty="0"/>
              <a:t>특수문자</a:t>
            </a:r>
            <a:r>
              <a:rPr lang="en-US" altLang="ko-KR" sz="1200" dirty="0"/>
              <a:t>)</a:t>
            </a:r>
          </a:p>
          <a:p>
            <a:pPr lvl="0">
              <a:defRPr/>
            </a:pPr>
            <a:r>
              <a:rPr lang="en-US" altLang="ko-KR" sz="1200" dirty="0"/>
              <a:t> </a:t>
            </a:r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6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342900" indent="-342900">
              <a:buAutoNum type="arabicPeriod"/>
              <a:defRPr/>
            </a:pPr>
            <a:r>
              <a:rPr lang="ko-KR" altLang="en-US" sz="1600">
                <a:latin typeface="굴림체"/>
                <a:ea typeface="굴림체"/>
              </a:rPr>
              <a:t>시스템 사용자 로그인</a:t>
            </a:r>
          </a:p>
          <a:p>
            <a:pPr marL="0" indent="0">
              <a:buNone/>
              <a:defRPr/>
            </a:pPr>
            <a:r>
              <a:rPr lang="ko-KR" altLang="en-US" sz="1600">
                <a:latin typeface="굴림체"/>
                <a:ea typeface="굴림체"/>
              </a:rPr>
              <a:t>   </a:t>
            </a:r>
            <a:r>
              <a:rPr lang="en-US" altLang="ko-KR" sz="1600">
                <a:latin typeface="굴림체"/>
                <a:ea typeface="굴림체"/>
              </a:rPr>
              <a:t>-</a:t>
            </a:r>
            <a:r>
              <a:rPr lang="ko-KR" altLang="en-US" sz="1600">
                <a:latin typeface="굴림체"/>
                <a:ea typeface="굴림체"/>
              </a:rPr>
              <a:t> 사용자정보 기등록</a:t>
            </a:r>
            <a:r>
              <a:rPr lang="en-US" altLang="ko-KR" sz="1600">
                <a:latin typeface="굴림체"/>
                <a:ea typeface="굴림체"/>
              </a:rPr>
              <a:t>(ID/PWD </a:t>
            </a:r>
            <a:r>
              <a:rPr lang="ko-KR" altLang="en-US" sz="1600">
                <a:latin typeface="굴림체"/>
                <a:ea typeface="굴림체"/>
              </a:rPr>
              <a:t>배포</a:t>
            </a:r>
            <a:r>
              <a:rPr lang="en-US" altLang="ko-KR" sz="1600">
                <a:latin typeface="굴림체"/>
                <a:ea typeface="굴림체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로그인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sp>
        <p:nvSpPr>
          <p:cNvPr id="44" name="직사각형 34"/>
          <p:cNvSpPr/>
          <p:nvPr/>
        </p:nvSpPr>
        <p:spPr>
          <a:xfrm>
            <a:off x="3656838" y="4149090"/>
            <a:ext cx="965883" cy="57607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781" y="3355848"/>
            <a:ext cx="4598209" cy="15864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모든 고객 조회      </a:t>
            </a:r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 smtClean="0"/>
              <a:t>연도</a:t>
            </a:r>
            <a:r>
              <a:rPr lang="ko-KR" altLang="en-US" sz="1200" dirty="0" smtClean="0"/>
              <a:t> 구분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고객명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지역 </a:t>
            </a:r>
            <a:r>
              <a:rPr lang="ko-KR" altLang="en-US" sz="1200" dirty="0" err="1" smtClean="0"/>
              <a:t>제품구분호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계약일 상태</a:t>
            </a:r>
            <a:endParaRPr lang="ko-KR" altLang="en-US" sz="1200" dirty="0"/>
          </a:p>
          <a:p>
            <a:pPr lvl="0">
              <a:defRPr/>
            </a:pPr>
            <a:r>
              <a:rPr lang="en-US" altLang="ko-KR" sz="1200" dirty="0"/>
              <a:t>      &gt; </a:t>
            </a:r>
            <a:r>
              <a:rPr lang="ko-KR" altLang="en-US" sz="1200" dirty="0"/>
              <a:t>조건에 맞는 </a:t>
            </a:r>
            <a:r>
              <a:rPr lang="ko-KR" altLang="en-US" sz="1200" dirty="0" smtClean="0"/>
              <a:t>계약 현황이 조회됨</a:t>
            </a:r>
            <a:endParaRPr lang="ko-KR" altLang="en-US" sz="1200" dirty="0"/>
          </a:p>
          <a:p>
            <a:pPr lvl="0">
              <a:defRPr/>
            </a:pPr>
            <a:r>
              <a:rPr lang="en-US" altLang="ko-KR" sz="1200" dirty="0"/>
              <a:t> </a:t>
            </a:r>
          </a:p>
          <a:p>
            <a:pPr lvl="0">
              <a:defRPr/>
            </a:pPr>
            <a:endParaRPr lang="en-US" altLang="ko-KR" sz="1200" dirty="0"/>
          </a:p>
          <a:p>
            <a:pPr marL="228600" indent="-228600">
              <a:buAutoNum type="circleNumDbPlain"/>
              <a:defRPr/>
            </a:pPr>
            <a:endParaRPr lang="en-US" altLang="ko-KR" sz="1200" dirty="0"/>
          </a:p>
          <a:p>
            <a:pPr marL="228600" indent="-228600">
              <a:buAutoNum type="circleNumDbPlain"/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※ </a:t>
            </a:r>
            <a:r>
              <a:rPr lang="ko-KR" altLang="en-US" sz="1200" b="1" dirty="0"/>
              <a:t>고객리스트에서 해당 라인을 선택 하면 해당 고객의 계약리스트가 조회됨</a:t>
            </a:r>
            <a:r>
              <a:rPr lang="en-US" altLang="ko-KR" sz="1200" b="1" dirty="0"/>
              <a:t>.</a:t>
            </a:r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7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33855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342900" indent="-342900">
              <a:buAutoNum type="arabicPeriod"/>
              <a:defRPr/>
            </a:pPr>
            <a:r>
              <a:rPr lang="ko-KR" altLang="en-US" sz="1600" dirty="0" smtClean="0">
                <a:latin typeface="굴림체"/>
                <a:ea typeface="굴림체"/>
              </a:rPr>
              <a:t>계약현황</a:t>
            </a:r>
            <a:r>
              <a:rPr lang="en-US" altLang="ko-KR" sz="1600" dirty="0" smtClean="0">
                <a:latin typeface="굴림체"/>
                <a:ea typeface="굴림체"/>
              </a:rPr>
              <a:t> - </a:t>
            </a:r>
            <a:r>
              <a:rPr lang="ko-KR" altLang="en-US" sz="1600" dirty="0" smtClean="0">
                <a:latin typeface="굴림체"/>
                <a:ea typeface="굴림체"/>
              </a:rPr>
              <a:t>계약현황을 확인하는 화면 </a:t>
            </a:r>
            <a:endParaRPr lang="ko-KR" altLang="en-US" sz="1600" dirty="0"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수주관리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265" y="3284980"/>
            <a:ext cx="4306395" cy="12536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248069" y="2416901"/>
            <a:ext cx="4622800" cy="1698739"/>
          </a:xfrm>
          <a:prstGeom prst="rect">
            <a:avLst/>
          </a:prstGeom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5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8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수주관리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848544" y="4250641"/>
            <a:ext cx="3654988" cy="192367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딜러</a:t>
            </a:r>
            <a:r>
              <a:rPr lang="en-US" altLang="ko-KR" sz="1200"/>
              <a:t>/</a:t>
            </a:r>
            <a:r>
              <a:rPr lang="ko-KR" altLang="en-US" sz="1200"/>
              <a:t>사원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사원</a:t>
            </a:r>
            <a:r>
              <a:rPr lang="en-US" altLang="ko-KR" sz="1200"/>
              <a:t>/</a:t>
            </a:r>
            <a:r>
              <a:rPr lang="ko-KR" altLang="en-US" sz="1200"/>
              <a:t>딜러 구분</a:t>
            </a:r>
            <a:r>
              <a:rPr lang="en-US" altLang="ko-KR" sz="1200"/>
              <a:t>, </a:t>
            </a:r>
            <a:r>
              <a:rPr lang="ko-KR" altLang="en-US" sz="1200"/>
              <a:t>딜러 지역</a:t>
            </a:r>
            <a:r>
              <a:rPr lang="en-US" altLang="ko-KR" sz="1200"/>
              <a:t>, </a:t>
            </a:r>
            <a:r>
              <a:rPr lang="ko-KR" altLang="en-US" sz="1200"/>
              <a:t>딜러 명</a:t>
            </a:r>
            <a:r>
              <a:rPr lang="en-US" altLang="ko-KR" sz="1200"/>
              <a:t>/</a:t>
            </a:r>
            <a:r>
              <a:rPr lang="ko-KR" altLang="en-US" sz="1200"/>
              <a:t>대표자</a:t>
            </a:r>
            <a:r>
              <a:rPr lang="en-US" altLang="ko-KR" sz="1200"/>
              <a:t>, </a:t>
            </a:r>
            <a:r>
              <a:rPr lang="ko-KR" altLang="en-US" sz="1200"/>
              <a:t>사업자</a:t>
            </a:r>
            <a:r>
              <a:rPr lang="en-US" altLang="ko-KR" sz="1200"/>
              <a:t>/</a:t>
            </a:r>
            <a:r>
              <a:rPr lang="ko-KR" altLang="en-US" sz="1200"/>
              <a:t>법인</a:t>
            </a:r>
            <a:r>
              <a:rPr lang="en-US" altLang="ko-KR" sz="1200"/>
              <a:t>/</a:t>
            </a:r>
            <a:r>
              <a:rPr lang="ko-KR" altLang="en-US" sz="1200"/>
              <a:t>주민 번  호</a:t>
            </a:r>
            <a:r>
              <a:rPr lang="en-US" altLang="ko-KR" sz="1200"/>
              <a:t>, </a:t>
            </a:r>
            <a:r>
              <a:rPr lang="ko-KR" altLang="en-US" sz="1200"/>
              <a:t>주소</a:t>
            </a:r>
            <a:r>
              <a:rPr lang="en-US" altLang="ko-KR" sz="1200"/>
              <a:t>   </a:t>
            </a:r>
          </a:p>
          <a:p>
            <a:pPr lvl="0">
              <a:defRPr/>
            </a:pPr>
            <a:r>
              <a:rPr lang="en-US" altLang="ko-KR" sz="1200"/>
              <a:t>   &gt; </a:t>
            </a:r>
            <a:r>
              <a:rPr lang="ko-KR" altLang="en-US" sz="1200"/>
              <a:t>조건에 맞는 딜러</a:t>
            </a:r>
            <a:r>
              <a:rPr lang="en-US" altLang="ko-KR" sz="1200"/>
              <a:t>/</a:t>
            </a:r>
            <a:r>
              <a:rPr lang="ko-KR" altLang="en-US" sz="1200"/>
              <a:t>사원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등록버튼을 클릭 하고 딜러</a:t>
            </a:r>
            <a:r>
              <a:rPr lang="en-US" altLang="ko-KR" sz="1200"/>
              <a:t>/</a:t>
            </a:r>
            <a:r>
              <a:rPr lang="ko-KR" altLang="en-US" sz="1200"/>
              <a:t>사원 정보 창이 뜨면 딜러 구분</a:t>
            </a:r>
            <a:r>
              <a:rPr lang="en-US" altLang="ko-KR" sz="1200"/>
              <a:t>,</a:t>
            </a:r>
            <a:r>
              <a:rPr lang="ko-KR" altLang="en-US" sz="1200"/>
              <a:t>딜러</a:t>
            </a:r>
            <a:r>
              <a:rPr lang="en-US" altLang="ko-KR" sz="1200"/>
              <a:t>/</a:t>
            </a:r>
            <a:r>
              <a:rPr lang="ko-KR" altLang="en-US" sz="1200"/>
              <a:t>사원명 등  입력 내용을 입력하고 저장 버튼을 클릭 하여 저장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리스트에서  코드 선택 시 등록 창이 뜨면서 해당 딜러</a:t>
            </a:r>
            <a:r>
              <a:rPr lang="en-US" altLang="ko-KR" sz="1200"/>
              <a:t>/</a:t>
            </a:r>
            <a:r>
              <a:rPr lang="ko-KR" altLang="en-US" sz="1200"/>
              <a:t>사원 정보가 조회됨</a:t>
            </a:r>
            <a:r>
              <a:rPr lang="en-US" altLang="ko-KR" sz="1200"/>
              <a:t>. </a:t>
            </a:r>
            <a:r>
              <a:rPr lang="ko-KR" altLang="en-US" sz="1200"/>
              <a:t>여기서 수정 또는 삭제 처리 할 수 있음</a:t>
            </a:r>
            <a:r>
              <a:rPr lang="en-US" altLang="ko-KR" sz="1200"/>
              <a:t>.</a:t>
            </a:r>
          </a:p>
          <a:p>
            <a:pPr marL="228600" indent="-228600">
              <a:buAutoNum type="circleNumDbPlain"/>
              <a:defRPr/>
            </a:pPr>
            <a:endParaRPr lang="en-US" altLang="ko-KR" sz="1200"/>
          </a:p>
          <a:p>
            <a:pPr marL="228600" indent="-228600">
              <a:buAutoNum type="circleNumDbPlain"/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딜러</a:t>
            </a:r>
            <a:r>
              <a:rPr lang="en-US" altLang="ko-KR" sz="1200" b="1"/>
              <a:t>/</a:t>
            </a:r>
            <a:r>
              <a:rPr lang="ko-KR" altLang="en-US" sz="1200" b="1"/>
              <a:t>사원리스트에서 해당 라인을 선택 하면 해당 딜러</a:t>
            </a:r>
            <a:r>
              <a:rPr lang="en-US" altLang="ko-KR" sz="1200" b="1"/>
              <a:t>/</a:t>
            </a:r>
            <a:r>
              <a:rPr lang="ko-KR" altLang="en-US" sz="1200" b="1"/>
              <a:t>사원의 계약리스트가 조회됨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2. </a:t>
            </a:r>
            <a:r>
              <a:rPr lang="ko-KR" altLang="en-US" sz="1600">
                <a:latin typeface="굴림체"/>
                <a:ea typeface="굴림체"/>
              </a:rPr>
              <a:t>딜러</a:t>
            </a:r>
            <a:r>
              <a:rPr lang="en-US" altLang="ko-KR" sz="1600">
                <a:latin typeface="굴림체"/>
                <a:ea typeface="굴림체"/>
              </a:rPr>
              <a:t>/</a:t>
            </a:r>
            <a:r>
              <a:rPr lang="ko-KR" altLang="en-US" sz="1600">
                <a:latin typeface="굴림체"/>
                <a:ea typeface="굴림체"/>
              </a:rPr>
              <a:t>사원관리</a:t>
            </a:r>
            <a:r>
              <a:rPr lang="en-US" altLang="ko-KR" sz="1600">
                <a:latin typeface="굴림체"/>
                <a:ea typeface="굴림체"/>
              </a:rPr>
              <a:t> 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- </a:t>
            </a:r>
            <a:r>
              <a:rPr lang="ko-KR" altLang="en-US" sz="1600">
                <a:latin typeface="굴림체"/>
                <a:ea typeface="굴림체"/>
              </a:rPr>
              <a:t>딜러</a:t>
            </a:r>
            <a:r>
              <a:rPr lang="en-US" altLang="ko-KR" sz="1600">
                <a:latin typeface="굴림체"/>
                <a:ea typeface="굴림체"/>
              </a:rPr>
              <a:t>/</a:t>
            </a:r>
            <a:r>
              <a:rPr lang="ko-KR" altLang="en-US" sz="1600">
                <a:latin typeface="굴림체"/>
                <a:ea typeface="굴림체"/>
              </a:rPr>
              <a:t>사원을 조회 하고 등록하는 화면 </a:t>
            </a:r>
          </a:p>
        </p:txBody>
      </p:sp>
      <p:sp>
        <p:nvSpPr>
          <p:cNvPr id="40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3-1)</a:t>
            </a:r>
            <a:r>
              <a:rPr kumimoji="0" lang="ko-KR" altLang="en-US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사용자매뉴얼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272480" y="2305879"/>
            <a:ext cx="4622800" cy="2241674"/>
          </a:xfrm>
          <a:prstGeom prst="rect">
            <a:avLst/>
          </a:prstGeom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5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9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수주관리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1410543" y="4411493"/>
            <a:ext cx="2888041" cy="185780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제품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제품</a:t>
            </a:r>
            <a:r>
              <a:rPr lang="en-US" altLang="ko-KR" sz="1200"/>
              <a:t>, </a:t>
            </a:r>
            <a:r>
              <a:rPr lang="ko-KR" altLang="en-US" sz="1200"/>
              <a:t>규격</a:t>
            </a:r>
            <a:r>
              <a:rPr lang="en-US" altLang="ko-KR" sz="1200"/>
              <a:t>, </a:t>
            </a:r>
            <a:r>
              <a:rPr lang="ko-KR" altLang="en-US" sz="1200"/>
              <a:t>제품 그룹</a:t>
            </a:r>
          </a:p>
          <a:p>
            <a:pPr lvl="0">
              <a:defRPr/>
            </a:pPr>
            <a:r>
              <a:rPr lang="en-US" altLang="ko-KR" sz="1200"/>
              <a:t>   &gt; </a:t>
            </a:r>
            <a:r>
              <a:rPr lang="ko-KR" altLang="en-US" sz="1200"/>
              <a:t>조건에 맞는 제품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등록버튼을 클릭 제품 정보 창이 뜨면 제품의 </a:t>
            </a:r>
            <a:r>
              <a:rPr lang="en-US" altLang="ko-KR" sz="1200"/>
              <a:t>? </a:t>
            </a:r>
            <a:r>
              <a:rPr lang="ko-KR" altLang="en-US" sz="1200"/>
              <a:t>버튼을 클릭하여 양산 제품 코드를 선택 하고 나머지 제품 명 등을 입력한 후에 저장 버튼을 클릭하여 저장 한다</a:t>
            </a:r>
            <a:r>
              <a:rPr lang="en-US" altLang="ko-KR" sz="1200"/>
              <a:t>.</a:t>
            </a:r>
          </a:p>
          <a:p>
            <a:pPr marL="228600" indent="-228600">
              <a:buFontTx/>
              <a:buAutoNum type="circleNumDbPlain"/>
              <a:defRPr/>
            </a:pPr>
            <a:r>
              <a:rPr lang="ko-KR" altLang="en-US" sz="1200"/>
              <a:t>제품 리스트에서  제품 코드 선택 시 등록 창이 뜨면서 해당 딜러</a:t>
            </a:r>
            <a:r>
              <a:rPr lang="en-US" altLang="ko-KR" sz="1200"/>
              <a:t>/</a:t>
            </a:r>
            <a:r>
              <a:rPr lang="ko-KR" altLang="en-US" sz="1200"/>
              <a:t>사원 정보가 조회됨</a:t>
            </a:r>
            <a:r>
              <a:rPr lang="en-US" altLang="ko-KR" sz="1200"/>
              <a:t>. </a:t>
            </a:r>
            <a:r>
              <a:rPr lang="ko-KR" altLang="en-US" sz="1200"/>
              <a:t>여기서 수정 또는 삭제 처리 할 수 있음</a:t>
            </a:r>
            <a:r>
              <a:rPr lang="en-US" altLang="ko-KR" sz="1200"/>
              <a:t>.</a:t>
            </a:r>
          </a:p>
          <a:p>
            <a:pPr marL="228600" indent="-228600">
              <a:buAutoNum type="circleNumDbPlain"/>
              <a:defRPr/>
            </a:pPr>
            <a:endParaRPr lang="en-US" altLang="ko-KR" sz="1200"/>
          </a:p>
          <a:p>
            <a:pPr marL="228600" indent="-228600">
              <a:buAutoNum type="circleNumDbPlain"/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제품리스트에서 해당 라인을 선택 하면 해당 제품의 계약리스트가 조회됨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3. </a:t>
            </a:r>
            <a:r>
              <a:rPr lang="ko-KR" altLang="en-US" sz="1600">
                <a:latin typeface="굴림체"/>
                <a:ea typeface="굴림체"/>
              </a:rPr>
              <a:t>제품관리</a:t>
            </a:r>
            <a:r>
              <a:rPr lang="en-US" altLang="ko-KR" sz="1600">
                <a:latin typeface="굴림체"/>
                <a:ea typeface="굴림체"/>
              </a:rPr>
              <a:t> 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- </a:t>
            </a:r>
            <a:r>
              <a:rPr lang="ko-KR" altLang="en-US" sz="1600">
                <a:latin typeface="굴림체"/>
                <a:ea typeface="굴림체"/>
              </a:rPr>
              <a:t>제품을 조회 하고 등록하는 화면 </a:t>
            </a:r>
          </a:p>
        </p:txBody>
      </p:sp>
      <p:sp>
        <p:nvSpPr>
          <p:cNvPr id="40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3-1)</a:t>
            </a:r>
            <a:r>
              <a:rPr kumimoji="0" lang="ko-KR" altLang="en-US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사용자매뉴얼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310612" y="2313376"/>
            <a:ext cx="4622800" cy="2086704"/>
          </a:xfrm>
          <a:prstGeom prst="rect">
            <a:avLst/>
          </a:prstGeom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5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10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수주관리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1424608" y="3277826"/>
            <a:ext cx="3118896" cy="291826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72480" y="908720"/>
            <a:ext cx="9289032" cy="830997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4. </a:t>
            </a:r>
            <a:r>
              <a:rPr lang="ko-KR" altLang="en-US" sz="1600">
                <a:latin typeface="굴림체"/>
                <a:ea typeface="굴림체"/>
              </a:rPr>
              <a:t>계약관리</a:t>
            </a:r>
            <a:r>
              <a:rPr lang="en-US" altLang="ko-KR" sz="1600">
                <a:latin typeface="굴림체"/>
                <a:ea typeface="굴림체"/>
              </a:rPr>
              <a:t> 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- </a:t>
            </a:r>
            <a:r>
              <a:rPr lang="ko-KR" altLang="en-US" sz="1600">
                <a:latin typeface="굴림체"/>
                <a:ea typeface="굴림체"/>
              </a:rPr>
              <a:t>계약을 조회 하고 등록하는 화면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- </a:t>
            </a:r>
            <a:r>
              <a:rPr lang="ko-KR" altLang="en-US" sz="1600">
                <a:latin typeface="굴림체"/>
                <a:ea typeface="굴림체"/>
              </a:rPr>
              <a:t>납기 예정 등록</a:t>
            </a:r>
            <a:r>
              <a:rPr lang="en-US" altLang="ko-KR" sz="1600">
                <a:latin typeface="굴림체"/>
                <a:ea typeface="굴림체"/>
              </a:rPr>
              <a:t>, </a:t>
            </a:r>
            <a:r>
              <a:rPr lang="ko-KR" altLang="en-US" sz="1600">
                <a:latin typeface="굴림체"/>
                <a:ea typeface="굴림체"/>
              </a:rPr>
              <a:t>결제 예정등록 하는 화면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제품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사업부</a:t>
            </a:r>
            <a:r>
              <a:rPr lang="en-US" altLang="ko-KR" sz="1200"/>
              <a:t>, </a:t>
            </a:r>
            <a:r>
              <a:rPr lang="ko-KR" altLang="en-US" sz="1200"/>
              <a:t>계약년월</a:t>
            </a:r>
          </a:p>
          <a:p>
            <a:pPr lvl="0">
              <a:defRPr/>
            </a:pPr>
            <a:r>
              <a:rPr lang="en-US" altLang="ko-KR" sz="1200"/>
              <a:t>   &gt; </a:t>
            </a:r>
            <a:r>
              <a:rPr lang="ko-KR" altLang="en-US" sz="1200"/>
              <a:t>조건에 맞는 계약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등록버튼을 클릭</a:t>
            </a:r>
            <a:r>
              <a:rPr lang="en-US" altLang="ko-KR" sz="1200"/>
              <a:t>, </a:t>
            </a:r>
            <a:r>
              <a:rPr lang="ko-KR" altLang="en-US" sz="1200"/>
              <a:t>계약 정보 창이 뜨면 고객 정보를 선택 하고</a:t>
            </a:r>
            <a:r>
              <a:rPr lang="en-US" altLang="ko-KR" sz="1200"/>
              <a:t>, </a:t>
            </a:r>
            <a:r>
              <a:rPr lang="ko-KR" altLang="en-US" sz="1200"/>
              <a:t>제품 정보를 선택 한 후</a:t>
            </a:r>
            <a:r>
              <a:rPr lang="en-US" altLang="ko-KR" sz="1200"/>
              <a:t>, </a:t>
            </a:r>
            <a:r>
              <a:rPr lang="ko-KR" altLang="en-US" sz="1200"/>
              <a:t>기본정보를 입력하고</a:t>
            </a:r>
            <a:r>
              <a:rPr lang="en-US" altLang="ko-KR" sz="1200"/>
              <a:t>, </a:t>
            </a:r>
            <a:r>
              <a:rPr lang="ko-KR" altLang="en-US" sz="1200"/>
              <a:t>계약 정보를 입력하고 난 후 저장 버튼을 클릭 하여 저장</a:t>
            </a:r>
          </a:p>
          <a:p>
            <a:pPr marL="228600" indent="-228600">
              <a:buAutoNum type="circleNumDbPlain"/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계약리스트에서 해당 라인을 선택 하면 해당 계약의 납기예정등록과 결제예정 등록 리스트가 조회됨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40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3-1)</a:t>
            </a:r>
            <a:r>
              <a:rPr kumimoji="0" lang="ko-KR" altLang="en-US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사용자매뉴얼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11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수주관리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72480" y="2313376"/>
            <a:ext cx="4601716" cy="224035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688167" y="4359007"/>
            <a:ext cx="3878213" cy="154599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계약 리스트의 해당 라인을 클릭 하면 해당 납기예정등록 리스트가 조회 된다</a:t>
            </a:r>
            <a:r>
              <a:rPr lang="en-US" altLang="ko-KR" sz="1200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등록버튼을 클릭</a:t>
            </a:r>
            <a:r>
              <a:rPr lang="en-US" altLang="ko-KR" sz="1200"/>
              <a:t>, </a:t>
            </a:r>
            <a:r>
              <a:rPr lang="ko-KR" altLang="en-US" sz="1200"/>
              <a:t>납기예정정보 창이 뜨면</a:t>
            </a:r>
            <a:r>
              <a:rPr lang="en-US" altLang="ko-KR" sz="1200"/>
              <a:t>  </a:t>
            </a:r>
            <a:r>
              <a:rPr lang="ko-KR" altLang="en-US" sz="1200"/>
              <a:t>납기 예정일 등 납기 예정 정보를 입력 하고 저장 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저장 후에는 하단 리스트에 입력한 내용을 확인 할 수 있음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하단 리스트를 클릭하여 내용을 수정</a:t>
            </a:r>
            <a:r>
              <a:rPr lang="en-US" altLang="ko-KR" sz="1200"/>
              <a:t>, </a:t>
            </a:r>
            <a:r>
              <a:rPr lang="ko-KR" altLang="en-US" sz="1200"/>
              <a:t>삭제 할 수 있음</a:t>
            </a:r>
          </a:p>
          <a:p>
            <a:pPr marL="228600" indent="-228600">
              <a:buAutoNum type="circleNumDbPlain"/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계약리스트에서 해당 라인을 선택 하면 해당 계약의 납기예정등록과 결제 예정 등록 리스트가 조회됨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4-1. </a:t>
            </a:r>
            <a:r>
              <a:rPr lang="ko-KR" altLang="en-US" sz="1600">
                <a:latin typeface="굴림체"/>
                <a:ea typeface="굴림체"/>
              </a:rPr>
              <a:t>계약관리 </a:t>
            </a:r>
            <a:r>
              <a:rPr lang="en-US" altLang="ko-KR" sz="1600">
                <a:latin typeface="굴림체"/>
                <a:ea typeface="굴림체"/>
              </a:rPr>
              <a:t>-  </a:t>
            </a:r>
            <a:r>
              <a:rPr lang="ko-KR" altLang="en-US" sz="1600">
                <a:latin typeface="굴림체"/>
                <a:ea typeface="굴림체"/>
              </a:rPr>
              <a:t>납기예정등록</a:t>
            </a:r>
            <a:r>
              <a:rPr lang="en-US" altLang="ko-KR" sz="1600">
                <a:latin typeface="굴림체"/>
                <a:ea typeface="굴림체"/>
              </a:rPr>
              <a:t> 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- </a:t>
            </a:r>
            <a:r>
              <a:rPr lang="ko-KR" altLang="en-US" sz="1600">
                <a:latin typeface="굴림체"/>
                <a:ea typeface="굴림체"/>
              </a:rPr>
              <a:t>납기 예정 등록 리스트를 조회 하고 저장 하는 화면</a:t>
            </a:r>
          </a:p>
        </p:txBody>
      </p:sp>
      <p:sp>
        <p:nvSpPr>
          <p:cNvPr id="40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3-1)</a:t>
            </a:r>
            <a:r>
              <a:rPr kumimoji="0" lang="ko-KR" altLang="en-US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사용자매뉴얼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12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수주관리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00473" y="2408694"/>
            <a:ext cx="4608512" cy="231636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606352" y="4531698"/>
            <a:ext cx="3796754" cy="166524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계약 리스트의 해당 라인을 클릭 하면 해당 결제예정등록 리스트가 조회 된다</a:t>
            </a:r>
            <a:r>
              <a:rPr lang="en-US" altLang="ko-KR" sz="1200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등록버튼을 클릭</a:t>
            </a:r>
            <a:r>
              <a:rPr lang="en-US" altLang="ko-KR" sz="1200"/>
              <a:t>, </a:t>
            </a:r>
            <a:r>
              <a:rPr lang="ko-KR" altLang="en-US" sz="1200"/>
              <a:t>결제예정정보 창이 뜨면</a:t>
            </a:r>
            <a:r>
              <a:rPr lang="en-US" altLang="ko-KR" sz="1200"/>
              <a:t> </a:t>
            </a:r>
            <a:r>
              <a:rPr lang="ko-KR" altLang="en-US" sz="1200"/>
              <a:t>구분</a:t>
            </a:r>
            <a:r>
              <a:rPr lang="en-US" altLang="ko-KR" sz="1200"/>
              <a:t>, </a:t>
            </a:r>
            <a:r>
              <a:rPr lang="ko-KR" altLang="en-US" sz="1200"/>
              <a:t>결제계정 등 결제 예정 정보를 입력 하고 저장 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저장 후에는 하단 리스트에 입력한 내용을 확인 할 수 있음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하단 리스트를 클릭하여 내용을 수정</a:t>
            </a:r>
            <a:r>
              <a:rPr lang="en-US" altLang="ko-KR" sz="1200"/>
              <a:t>, </a:t>
            </a:r>
            <a:r>
              <a:rPr lang="ko-KR" altLang="en-US" sz="1200"/>
              <a:t>삭제 할 수 있음</a:t>
            </a:r>
          </a:p>
          <a:p>
            <a:pPr marL="228600" indent="-228600">
              <a:buAutoNum type="circleNumDbPlain"/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계약리스트에서 해당 라인을 선택 하면 해당 계약의 납기예정등록과 결제 예정 등록 리스트가 조회됨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4-2. </a:t>
            </a:r>
            <a:r>
              <a:rPr lang="ko-KR" altLang="en-US" sz="1600">
                <a:latin typeface="굴림체"/>
                <a:ea typeface="굴림체"/>
              </a:rPr>
              <a:t>계약관리 </a:t>
            </a:r>
            <a:r>
              <a:rPr lang="en-US" altLang="ko-KR" sz="1600">
                <a:latin typeface="굴림체"/>
                <a:ea typeface="굴림체"/>
              </a:rPr>
              <a:t>-  </a:t>
            </a:r>
            <a:r>
              <a:rPr lang="ko-KR" altLang="en-US" sz="1600">
                <a:latin typeface="굴림체"/>
                <a:ea typeface="굴림체"/>
              </a:rPr>
              <a:t>결제예정등록</a:t>
            </a:r>
            <a:r>
              <a:rPr lang="en-US" altLang="ko-KR" sz="1600">
                <a:latin typeface="굴림체"/>
                <a:ea typeface="굴림체"/>
              </a:rPr>
              <a:t> 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- </a:t>
            </a:r>
            <a:r>
              <a:rPr lang="ko-KR" altLang="en-US" sz="1600">
                <a:latin typeface="굴림체"/>
                <a:ea typeface="굴림체"/>
              </a:rPr>
              <a:t>결제 예정 등록 리스트를 조회 하고 저장 하는 화면</a:t>
            </a:r>
          </a:p>
        </p:txBody>
      </p:sp>
      <p:sp>
        <p:nvSpPr>
          <p:cNvPr id="40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3-1)</a:t>
            </a:r>
            <a:r>
              <a:rPr kumimoji="0" lang="ko-KR" altLang="en-US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사용자매뉴얼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294196" y="2433714"/>
            <a:ext cx="4622800" cy="1925293"/>
          </a:xfrm>
          <a:prstGeom prst="rect">
            <a:avLst/>
          </a:prstGeom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5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13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수주관리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869371" y="4515848"/>
            <a:ext cx="3546970" cy="157297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5-1. </a:t>
            </a:r>
            <a:r>
              <a:rPr lang="ko-KR" altLang="en-US" sz="1600">
                <a:latin typeface="굴림체"/>
                <a:ea typeface="굴림체"/>
              </a:rPr>
              <a:t>매출 및 수금관리 </a:t>
            </a:r>
            <a:r>
              <a:rPr lang="en-US" altLang="ko-KR" sz="1600">
                <a:latin typeface="굴림체"/>
                <a:ea typeface="굴림체"/>
              </a:rPr>
              <a:t>– </a:t>
            </a:r>
            <a:r>
              <a:rPr lang="ko-KR" altLang="en-US" sz="1600">
                <a:latin typeface="굴림체"/>
                <a:ea typeface="굴림체"/>
              </a:rPr>
              <a:t>매출 등록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- </a:t>
            </a:r>
            <a:r>
              <a:rPr lang="ko-KR" altLang="en-US" sz="1600">
                <a:latin typeface="굴림체"/>
                <a:ea typeface="굴림체"/>
              </a:rPr>
              <a:t>계약 리스트를 조회 하고 해당 계약의 매출정보를 등록 및 조회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계약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사업부</a:t>
            </a:r>
            <a:r>
              <a:rPr lang="en-US" altLang="ko-KR" sz="1200"/>
              <a:t>, </a:t>
            </a:r>
            <a:r>
              <a:rPr lang="ko-KR" altLang="en-US" sz="1200"/>
              <a:t>계약 년월</a:t>
            </a:r>
            <a:r>
              <a:rPr lang="en-US" altLang="ko-KR" sz="1200"/>
              <a:t>, 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계약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매출 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등록버튼을 클릭</a:t>
            </a:r>
            <a:r>
              <a:rPr lang="en-US" altLang="ko-KR" sz="1200"/>
              <a:t>, </a:t>
            </a:r>
            <a:r>
              <a:rPr lang="ko-KR" altLang="en-US" sz="1200"/>
              <a:t>매출정보 창이 뜨면</a:t>
            </a:r>
            <a:r>
              <a:rPr lang="en-US" altLang="ko-KR" sz="1200"/>
              <a:t> </a:t>
            </a:r>
            <a:r>
              <a:rPr lang="ko-KR" altLang="en-US" sz="1200"/>
              <a:t>매출 일자</a:t>
            </a:r>
            <a:r>
              <a:rPr lang="en-US" altLang="ko-KR" sz="1200"/>
              <a:t>, </a:t>
            </a:r>
            <a:r>
              <a:rPr lang="ko-KR" altLang="en-US" sz="1200"/>
              <a:t>고객을 선택하고 매출 수량 등 매출 정보를 입력하고 나서 저장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매출 등록 리스트에서 매출 번호를 클릭 하면 해당 매출 번호의 매출 정보가 조회 되고 여기서 수정</a:t>
            </a:r>
            <a:r>
              <a:rPr lang="en-US" altLang="ko-KR" sz="1200"/>
              <a:t>, </a:t>
            </a:r>
            <a:r>
              <a:rPr lang="ko-KR" altLang="en-US" sz="1200"/>
              <a:t>삭제 처리 할 수 있음</a:t>
            </a:r>
          </a:p>
          <a:p>
            <a:pPr marL="228600" indent="-228600">
              <a:buAutoNum type="circleNumDbPlain"/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계약리스트에서 해당 라인을 선택 하면 해당 계약의 매출등록리스트와 수금 등록 리스트가 조회 됨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40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3-1)</a:t>
            </a:r>
            <a:r>
              <a:rPr kumimoji="0" lang="ko-KR" altLang="en-US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사용자매뉴얼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294196" y="2496786"/>
            <a:ext cx="4622800" cy="1996130"/>
          </a:xfrm>
          <a:prstGeom prst="rect">
            <a:avLst/>
          </a:prstGeom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5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14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수주관리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756113" y="4290391"/>
            <a:ext cx="3698965" cy="201892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계약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사업부</a:t>
            </a:r>
            <a:r>
              <a:rPr lang="en-US" altLang="ko-KR" sz="1200"/>
              <a:t>, </a:t>
            </a:r>
            <a:r>
              <a:rPr lang="ko-KR" altLang="en-US" sz="1200"/>
              <a:t>계약 년월</a:t>
            </a:r>
            <a:r>
              <a:rPr lang="en-US" altLang="ko-KR" sz="1200"/>
              <a:t>, 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계약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수금 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등록버튼을 클릭</a:t>
            </a:r>
            <a:r>
              <a:rPr lang="en-US" altLang="ko-KR" sz="1200"/>
              <a:t>, </a:t>
            </a:r>
            <a:r>
              <a:rPr lang="ko-KR" altLang="en-US" sz="1200"/>
              <a:t>수금 정보 창이 뜨면</a:t>
            </a:r>
            <a:r>
              <a:rPr lang="en-US" altLang="ko-KR" sz="1200"/>
              <a:t> </a:t>
            </a:r>
            <a:r>
              <a:rPr lang="ko-KR" altLang="en-US" sz="1200"/>
              <a:t>수금 일자</a:t>
            </a:r>
            <a:r>
              <a:rPr lang="en-US" altLang="ko-KR" sz="1200"/>
              <a:t>, </a:t>
            </a:r>
            <a:r>
              <a:rPr lang="ko-KR" altLang="en-US" sz="1200"/>
              <a:t>계정과목등을 선택하고 수금 정보를 입력 하고 저장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저장 후에는 하단 리스트에 입력한 내용을 확인 할 수 있음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하단 리스트를 클릭하여 내용을 수정</a:t>
            </a:r>
            <a:r>
              <a:rPr lang="en-US" altLang="ko-KR" sz="1200"/>
              <a:t>, </a:t>
            </a:r>
            <a:r>
              <a:rPr lang="ko-KR" altLang="en-US" sz="1200"/>
              <a:t>삭제 할 수 있음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계약리스트에서 해당 라인을 선택 하면 해당 계약의 매출등록리스트와 수금 등록 리스트가 조회 됨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5-2. </a:t>
            </a:r>
            <a:r>
              <a:rPr lang="ko-KR" altLang="en-US" sz="1600">
                <a:latin typeface="굴림체"/>
                <a:ea typeface="굴림체"/>
              </a:rPr>
              <a:t>매출 및 수금관리 </a:t>
            </a:r>
            <a:r>
              <a:rPr lang="en-US" altLang="ko-KR" sz="1600">
                <a:latin typeface="굴림체"/>
                <a:ea typeface="굴림체"/>
              </a:rPr>
              <a:t>– </a:t>
            </a:r>
            <a:r>
              <a:rPr lang="ko-KR" altLang="en-US" sz="1600">
                <a:latin typeface="굴림체"/>
                <a:ea typeface="굴림체"/>
              </a:rPr>
              <a:t>수금 등록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- </a:t>
            </a:r>
            <a:r>
              <a:rPr lang="ko-KR" altLang="en-US" sz="1600">
                <a:latin typeface="굴림체"/>
                <a:ea typeface="굴림체"/>
              </a:rPr>
              <a:t>계약 리스트를 조회 하고 해당 계약의 수금 정보를 등록 및 조회</a:t>
            </a:r>
          </a:p>
        </p:txBody>
      </p:sp>
      <p:sp>
        <p:nvSpPr>
          <p:cNvPr id="40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3-1)</a:t>
            </a:r>
            <a:r>
              <a:rPr kumimoji="0" lang="ko-KR" altLang="en-US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사용자매뉴얼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272480" y="2356392"/>
            <a:ext cx="4622800" cy="1989647"/>
          </a:xfrm>
          <a:prstGeom prst="rect">
            <a:avLst/>
          </a:prstGeom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5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15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수주관리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272481" y="4543977"/>
            <a:ext cx="4622800" cy="156740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72480" y="908720"/>
            <a:ext cx="9289032" cy="830997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6. </a:t>
            </a:r>
            <a:r>
              <a:rPr lang="ko-KR" altLang="en-US" sz="1600">
                <a:latin typeface="굴림체"/>
                <a:ea typeface="굴림체"/>
              </a:rPr>
              <a:t>크레인 출하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 - </a:t>
            </a:r>
            <a:r>
              <a:rPr lang="ko-KR" altLang="en-US" sz="1600">
                <a:latin typeface="굴림체"/>
                <a:ea typeface="굴림체"/>
              </a:rPr>
              <a:t>크레인 출하 리스트를 조회 및 저장 하고 해당 계약 정보</a:t>
            </a:r>
            <a:r>
              <a:rPr lang="en-US" altLang="ko-KR" sz="1600">
                <a:latin typeface="굴림체"/>
                <a:ea typeface="굴림체"/>
              </a:rPr>
              <a:t>, </a:t>
            </a:r>
            <a:r>
              <a:rPr lang="ko-KR" altLang="en-US" sz="1600">
                <a:latin typeface="굴림체"/>
                <a:ea typeface="굴림체"/>
              </a:rPr>
              <a:t>출하</a:t>
            </a:r>
            <a:r>
              <a:rPr lang="en-US" altLang="ko-KR" sz="1600">
                <a:latin typeface="굴림체"/>
                <a:ea typeface="굴림체"/>
              </a:rPr>
              <a:t>/</a:t>
            </a:r>
            <a:r>
              <a:rPr lang="ko-KR" altLang="en-US" sz="1600">
                <a:latin typeface="굴림체"/>
                <a:ea typeface="굴림체"/>
              </a:rPr>
              <a:t>장착 의뢰서</a:t>
            </a:r>
            <a:r>
              <a:rPr lang="en-US" altLang="ko-KR" sz="1600">
                <a:latin typeface="굴림체"/>
                <a:ea typeface="굴림체"/>
              </a:rPr>
              <a:t>, </a:t>
            </a:r>
            <a:r>
              <a:rPr lang="ko-KR" altLang="en-US" sz="1600">
                <a:latin typeface="굴림체"/>
                <a:ea typeface="굴림체"/>
              </a:rPr>
              <a:t>옵션 사항을 조회</a:t>
            </a:r>
            <a:r>
              <a:rPr lang="en-US" altLang="ko-KR" sz="1600">
                <a:latin typeface="굴림체"/>
                <a:ea typeface="굴림체"/>
              </a:rPr>
              <a:t>.</a:t>
            </a:r>
            <a:endParaRPr lang="ko-KR" altLang="en-US" sz="1600">
              <a:latin typeface="굴림체"/>
              <a:ea typeface="굴림체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출하 리스트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출하 의뢰 번호</a:t>
            </a:r>
            <a:r>
              <a:rPr lang="en-US" altLang="ko-KR" sz="1200"/>
              <a:t>, </a:t>
            </a:r>
            <a:r>
              <a:rPr lang="ko-KR" altLang="en-US" sz="1200"/>
              <a:t>출고 년 월</a:t>
            </a:r>
            <a:r>
              <a:rPr lang="en-US" altLang="ko-KR" sz="1200"/>
              <a:t>, 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출하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등록 버튼을 클릭</a:t>
            </a:r>
            <a:r>
              <a:rPr lang="en-US" altLang="ko-KR" sz="1200"/>
              <a:t>, </a:t>
            </a:r>
            <a:r>
              <a:rPr lang="ko-KR" altLang="en-US" sz="1200"/>
              <a:t>출하 등록 정보 창이 뜨면</a:t>
            </a:r>
            <a:r>
              <a:rPr lang="en-US" altLang="ko-KR" sz="1200"/>
              <a:t> </a:t>
            </a:r>
            <a:r>
              <a:rPr lang="ko-KR" altLang="en-US" sz="1200"/>
              <a:t>계약 번호를 </a:t>
            </a:r>
            <a:r>
              <a:rPr lang="en-US" altLang="ko-KR" sz="1200"/>
              <a:t>?</a:t>
            </a:r>
            <a:r>
              <a:rPr lang="ko-KR" altLang="en-US" sz="1200"/>
              <a:t>버튼을 클릭하여 선택하고</a:t>
            </a:r>
            <a:r>
              <a:rPr lang="en-US" altLang="ko-KR" sz="1200"/>
              <a:t>, </a:t>
            </a:r>
            <a:r>
              <a:rPr lang="ko-KR" altLang="en-US" sz="1200"/>
              <a:t>출하처</a:t>
            </a:r>
            <a:r>
              <a:rPr lang="en-US" altLang="ko-KR" sz="1200"/>
              <a:t>,</a:t>
            </a:r>
            <a:r>
              <a:rPr lang="ko-KR" altLang="en-US" sz="1200"/>
              <a:t>제조번호등을 입력하고 나서 저장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출하 리스트에서 출하 번호를 클릭 하면 출하 정보가 조회 되고 여기서 출하 정보를 수정 삭제 할 수 있음</a:t>
            </a:r>
            <a:r>
              <a:rPr lang="en-US" altLang="ko-KR" sz="1200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출하리스트에서 해당 라인을 선택 하면 해당 출하 번호의  계약 정보</a:t>
            </a:r>
            <a:r>
              <a:rPr lang="en-US" altLang="ko-KR" sz="1200" b="1"/>
              <a:t>, </a:t>
            </a:r>
            <a:r>
              <a:rPr lang="ko-KR" altLang="en-US" sz="1200" b="1"/>
              <a:t>출하</a:t>
            </a:r>
            <a:r>
              <a:rPr lang="en-US" altLang="ko-KR" sz="1200" b="1"/>
              <a:t>/</a:t>
            </a:r>
            <a:r>
              <a:rPr lang="ko-KR" altLang="en-US" sz="1200" b="1"/>
              <a:t>장착 의뢰서</a:t>
            </a:r>
            <a:r>
              <a:rPr lang="en-US" altLang="ko-KR" sz="1200" b="1"/>
              <a:t>, </a:t>
            </a:r>
            <a:r>
              <a:rPr lang="ko-KR" altLang="en-US" sz="1200" b="1"/>
              <a:t>옵션 사항 조회된다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40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3-1)</a:t>
            </a:r>
            <a:r>
              <a:rPr kumimoji="0" lang="ko-KR" altLang="en-US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사용자매뉴얼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16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수주관리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72480" y="2339313"/>
            <a:ext cx="4622801" cy="210980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209449" y="4461312"/>
            <a:ext cx="4707547" cy="198693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7. </a:t>
            </a:r>
            <a:r>
              <a:rPr lang="ko-KR" altLang="en-US" sz="1600">
                <a:latin typeface="굴림체"/>
                <a:ea typeface="굴림체"/>
              </a:rPr>
              <a:t>특장출고관리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 - </a:t>
            </a:r>
            <a:r>
              <a:rPr lang="ko-KR" altLang="en-US" sz="1600">
                <a:latin typeface="굴림체"/>
                <a:ea typeface="굴림체"/>
              </a:rPr>
              <a:t>출고 리스트를 조회 및 저장 하고 해당 계약 정보</a:t>
            </a:r>
            <a:r>
              <a:rPr lang="en-US" altLang="ko-KR" sz="1600">
                <a:latin typeface="굴림체"/>
                <a:ea typeface="굴림체"/>
              </a:rPr>
              <a:t>, </a:t>
            </a:r>
            <a:r>
              <a:rPr lang="ko-KR" altLang="en-US" sz="1600">
                <a:latin typeface="굴림체"/>
                <a:ea typeface="굴림체"/>
              </a:rPr>
              <a:t>출고 의뢰서</a:t>
            </a:r>
            <a:r>
              <a:rPr lang="en-US" altLang="ko-KR" sz="1600">
                <a:latin typeface="굴림체"/>
                <a:ea typeface="굴림체"/>
              </a:rPr>
              <a:t>, </a:t>
            </a:r>
            <a:r>
              <a:rPr lang="ko-KR" altLang="en-US" sz="1600">
                <a:latin typeface="굴림체"/>
                <a:ea typeface="굴림체"/>
              </a:rPr>
              <a:t>옵션 사항을 조회</a:t>
            </a:r>
            <a:r>
              <a:rPr lang="en-US" altLang="ko-KR" sz="1600">
                <a:latin typeface="굴림체"/>
                <a:ea typeface="굴림체"/>
              </a:rPr>
              <a:t>.</a:t>
            </a:r>
            <a:endParaRPr lang="ko-KR" altLang="en-US" sz="1600">
              <a:latin typeface="굴림체"/>
              <a:ea typeface="굴림체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출고 리스트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출고 의뢰 번호</a:t>
            </a:r>
            <a:r>
              <a:rPr lang="en-US" altLang="ko-KR" sz="1200"/>
              <a:t>, </a:t>
            </a:r>
            <a:r>
              <a:rPr lang="ko-KR" altLang="en-US" sz="1200"/>
              <a:t>출고 년 월</a:t>
            </a:r>
            <a:r>
              <a:rPr lang="en-US" altLang="ko-KR" sz="1200"/>
              <a:t>, 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출고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등록 버튼을 클릭</a:t>
            </a:r>
            <a:r>
              <a:rPr lang="en-US" altLang="ko-KR" sz="1200"/>
              <a:t>, </a:t>
            </a:r>
            <a:r>
              <a:rPr lang="ko-KR" altLang="en-US" sz="1200"/>
              <a:t>출고 등록 정보 창이 뜨면</a:t>
            </a:r>
            <a:r>
              <a:rPr lang="en-US" altLang="ko-KR" sz="1200"/>
              <a:t> </a:t>
            </a:r>
            <a:r>
              <a:rPr lang="ko-KR" altLang="en-US" sz="1200"/>
              <a:t>계약 번호를 </a:t>
            </a:r>
            <a:r>
              <a:rPr lang="en-US" altLang="ko-KR" sz="1200"/>
              <a:t>?</a:t>
            </a:r>
            <a:r>
              <a:rPr lang="ko-KR" altLang="en-US" sz="1200"/>
              <a:t>버튼을 클릭하여 선택하고</a:t>
            </a:r>
            <a:r>
              <a:rPr lang="en-US" altLang="ko-KR" sz="1200"/>
              <a:t>, </a:t>
            </a:r>
            <a:r>
              <a:rPr lang="ko-KR" altLang="en-US" sz="1200"/>
              <a:t>출하처</a:t>
            </a:r>
            <a:r>
              <a:rPr lang="en-US" altLang="ko-KR" sz="1200"/>
              <a:t>,</a:t>
            </a:r>
            <a:r>
              <a:rPr lang="ko-KR" altLang="en-US" sz="1200"/>
              <a:t>제조번호등을 입력하고 나서 저장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출고 리스트에서 출고 번호를 클릭 하면 출고 정보가 조회 되고 여기서 출고 정보를 수정 삭제 할 수 있음</a:t>
            </a:r>
            <a:r>
              <a:rPr lang="en-US" altLang="ko-KR" sz="1200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출고리스트에서 해당 라인을 선택 하면 해당 출고 번호의  계약 정보</a:t>
            </a:r>
            <a:r>
              <a:rPr lang="en-US" altLang="ko-KR" sz="1200" b="1"/>
              <a:t>, </a:t>
            </a:r>
            <a:r>
              <a:rPr lang="ko-KR" altLang="en-US" sz="1200" b="1"/>
              <a:t>출고 의뢰서</a:t>
            </a:r>
            <a:r>
              <a:rPr lang="en-US" altLang="ko-KR" sz="1200" b="1"/>
              <a:t>, </a:t>
            </a:r>
            <a:r>
              <a:rPr lang="ko-KR" altLang="en-US" sz="1200" b="1"/>
              <a:t>옵션 사항 조회된다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40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3-1)</a:t>
            </a:r>
            <a:r>
              <a:rPr kumimoji="0" lang="ko-KR" altLang="en-US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사용자매뉴얼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17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수주관리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72480" y="2467853"/>
            <a:ext cx="4536505" cy="218528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509751" y="4653137"/>
            <a:ext cx="4169973" cy="137656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8. </a:t>
            </a:r>
            <a:r>
              <a:rPr lang="ko-KR" altLang="en-US" sz="1600">
                <a:latin typeface="굴림체"/>
                <a:ea typeface="굴림체"/>
              </a:rPr>
              <a:t>크레인 출고 관리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 - </a:t>
            </a:r>
            <a:r>
              <a:rPr lang="ko-KR" altLang="en-US" sz="1600">
                <a:latin typeface="굴림체"/>
                <a:ea typeface="굴림체"/>
              </a:rPr>
              <a:t>출고 리스트를 조회 및 저장 하고 해당 계약 정보</a:t>
            </a:r>
            <a:r>
              <a:rPr lang="en-US" altLang="ko-KR" sz="1600">
                <a:latin typeface="굴림체"/>
                <a:ea typeface="굴림체"/>
              </a:rPr>
              <a:t>, </a:t>
            </a:r>
            <a:r>
              <a:rPr lang="ko-KR" altLang="en-US" sz="1600">
                <a:latin typeface="굴림체"/>
                <a:ea typeface="굴림체"/>
              </a:rPr>
              <a:t>출고 의뢰서</a:t>
            </a:r>
            <a:r>
              <a:rPr lang="en-US" altLang="ko-KR" sz="1600">
                <a:latin typeface="굴림체"/>
                <a:ea typeface="굴림체"/>
              </a:rPr>
              <a:t>, </a:t>
            </a:r>
            <a:r>
              <a:rPr lang="ko-KR" altLang="en-US" sz="1600">
                <a:latin typeface="굴림체"/>
                <a:ea typeface="굴림체"/>
              </a:rPr>
              <a:t>옵션 사항을 조회</a:t>
            </a:r>
            <a:r>
              <a:rPr lang="en-US" altLang="ko-KR" sz="1600">
                <a:latin typeface="굴림체"/>
                <a:ea typeface="굴림체"/>
              </a:rPr>
              <a:t>.</a:t>
            </a:r>
            <a:endParaRPr lang="ko-KR" altLang="en-US" sz="1600">
              <a:latin typeface="굴림체"/>
              <a:ea typeface="굴림체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출고 리스트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출고 의뢰 번호</a:t>
            </a:r>
            <a:r>
              <a:rPr lang="en-US" altLang="ko-KR" sz="1200"/>
              <a:t>, </a:t>
            </a:r>
            <a:r>
              <a:rPr lang="ko-KR" altLang="en-US" sz="1200"/>
              <a:t>출고 년 월</a:t>
            </a:r>
            <a:r>
              <a:rPr lang="en-US" altLang="ko-KR" sz="1200"/>
              <a:t>, 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출고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등록 버튼을 클릭</a:t>
            </a:r>
            <a:r>
              <a:rPr lang="en-US" altLang="ko-KR" sz="1200"/>
              <a:t>, </a:t>
            </a:r>
            <a:r>
              <a:rPr lang="ko-KR" altLang="en-US" sz="1200"/>
              <a:t>출고 등록 정보 창이 뜨면</a:t>
            </a:r>
            <a:r>
              <a:rPr lang="en-US" altLang="ko-KR" sz="1200"/>
              <a:t> </a:t>
            </a:r>
            <a:r>
              <a:rPr lang="ko-KR" altLang="en-US" sz="1200"/>
              <a:t>계약 번호를 </a:t>
            </a:r>
            <a:r>
              <a:rPr lang="en-US" altLang="ko-KR" sz="1200"/>
              <a:t>?</a:t>
            </a:r>
            <a:r>
              <a:rPr lang="ko-KR" altLang="en-US" sz="1200"/>
              <a:t>버튼을 클릭하여 선택하고</a:t>
            </a:r>
            <a:r>
              <a:rPr lang="en-US" altLang="ko-KR" sz="1200"/>
              <a:t>, </a:t>
            </a:r>
            <a:r>
              <a:rPr lang="ko-KR" altLang="en-US" sz="1200"/>
              <a:t>출고처</a:t>
            </a:r>
            <a:r>
              <a:rPr lang="en-US" altLang="ko-KR" sz="1200"/>
              <a:t>,</a:t>
            </a:r>
            <a:r>
              <a:rPr lang="ko-KR" altLang="en-US" sz="1200"/>
              <a:t>제조번호</a:t>
            </a:r>
            <a:r>
              <a:rPr lang="en-US" altLang="ko-KR" sz="1200"/>
              <a:t>, </a:t>
            </a:r>
            <a:r>
              <a:rPr lang="ko-KR" altLang="en-US" sz="1200"/>
              <a:t>샤시번호를 입력하고 나서 저장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출고 리스트에서 출고 번호를 클릭 하면 출고 정보가 조회 되고 여기서 출고 정보를 수정 삭제 할 수 있음</a:t>
            </a:r>
            <a:r>
              <a:rPr lang="en-US" altLang="ko-KR" sz="1200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출고리스트에서 해당 라인을 선택 하면 해당 출고 번호의  계약 정보</a:t>
            </a:r>
            <a:r>
              <a:rPr lang="en-US" altLang="ko-KR" sz="1200" b="1"/>
              <a:t>, </a:t>
            </a:r>
            <a:r>
              <a:rPr lang="ko-KR" altLang="en-US" sz="1200" b="1"/>
              <a:t>출고 의뢰서</a:t>
            </a:r>
            <a:r>
              <a:rPr lang="en-US" altLang="ko-KR" sz="1200" b="1"/>
              <a:t>, </a:t>
            </a:r>
            <a:r>
              <a:rPr lang="ko-KR" altLang="en-US" sz="1200" b="1"/>
              <a:t>옵션 사항 조회된다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40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3-1)</a:t>
            </a:r>
            <a:r>
              <a:rPr kumimoji="0" lang="ko-KR" altLang="en-US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사용자매뉴얼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1 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기종등록대장</a:t>
            </a:r>
          </a:p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당사 제품생산을 위한 제품코드 생성관리 목록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1)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등록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제품구분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고소작업차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고소사다리차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유압크레인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기타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└ 지역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국내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/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해외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└ 기종명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영문대문자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+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숫자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–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표준화</a:t>
            </a:r>
          </a:p>
          <a:p>
            <a:pPr lvl="0"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└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CODE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등록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(A1~Z1, A2~Z2, An~Zn)</a:t>
            </a:r>
          </a:p>
          <a:p>
            <a:pPr lvl="0"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└ 등록일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선택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└ 생산여부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생산중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중단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(A/S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중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단종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└ 비고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자유롭게 입력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저장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닫기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목록 생성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최종 등록정보 상위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정렬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),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상태값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등록중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2)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목록에서 선택후 결재상신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일반결재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조직정보연결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결재자 선택후 상신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상태값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결재중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결재완료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결재권자 로그인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결재건수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(1)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표시</a:t>
            </a: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18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altLang="ko-KR" sz="1600">
                <a:latin typeface="굴림체"/>
                <a:ea typeface="굴림체"/>
              </a:rPr>
              <a:t>3-1.</a:t>
            </a:r>
            <a:r>
              <a:rPr lang="ko-KR" altLang="en-US" sz="1600">
                <a:latin typeface="굴림체"/>
                <a:ea typeface="굴림체"/>
              </a:rPr>
              <a:t> 기종등록대장</a:t>
            </a:r>
          </a:p>
          <a:p>
            <a:pPr marL="0" indent="0">
              <a:buNone/>
              <a:defRPr/>
            </a:pPr>
            <a:r>
              <a:rPr lang="ko-KR" altLang="en-US" sz="1600">
                <a:latin typeface="굴림체"/>
                <a:ea typeface="굴림체"/>
              </a:rPr>
              <a:t>   </a:t>
            </a:r>
            <a:r>
              <a:rPr lang="en-US" altLang="ko-KR" sz="1600">
                <a:latin typeface="굴림체"/>
                <a:ea typeface="굴림체"/>
              </a:rPr>
              <a:t>-</a:t>
            </a:r>
            <a:r>
              <a:rPr lang="ko-KR" altLang="en-US" sz="1600">
                <a:latin typeface="굴림체"/>
                <a:ea typeface="굴림체"/>
              </a:rPr>
              <a:t> 양산제품의 코드정의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제품관리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344424" y="2713916"/>
            <a:ext cx="4404379" cy="294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2. 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양산제품관리</a:t>
            </a:r>
          </a:p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당사 생산제품의 기본정보 및 제원 등록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1)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등록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제품구분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/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기종명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/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탑재차량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/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중량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/BOOM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단수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/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높이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/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생산여부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저장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닫기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목록 생성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제원등록창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□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제원등록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■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endParaRPr lang="en-US" altLang="ko-KR" sz="120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2)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제원등록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TEMPLATE OPEN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항목별 값 입력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이미지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(DRAG &amp; DROP)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파일첨부</a:t>
            </a: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19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제품관리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3-2.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양산제품관리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양산제품의 속성정보 정의</a:t>
            </a:r>
            <a:endParaRPr kumimoji="0" lang="en-US" altLang="ko-KR" sz="1600" b="0" i="0" u="none" strike="noStrike" kern="1200" cap="none" spc="0" normalizeH="0" baseline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00406" y="2486097"/>
            <a:ext cx="4608576" cy="32650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3. 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제품사양관리</a:t>
            </a:r>
          </a:p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당사 생산제품의 사양 정의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양산제품코드 선택후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1)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등록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기 표준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UPG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등록창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OPEN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최초 등록시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VC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란에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“E01”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입력하면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UPG No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자동생성 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기 선택한 양산제품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(ATOM250)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의 코드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“G1”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차량개조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/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샤시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UPG No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는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“G1C-E01”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표시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모든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UPG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상세 정의하고 사양명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입력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  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저장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닫기하면 화면에 기 정의한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UPG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표시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2)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양산제품코드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선택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후 조회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화면에 사양명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&amp;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UPG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별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VC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표시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좌측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“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□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“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선택후 삭제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삭제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사양명 활성화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클릭시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UPG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등록창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OPEN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수정 가능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20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제품관리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3-3.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제품사양관리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양산제품을 구성하는 부품의 그룹화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(UPG)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를 통하여 사양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(VC) 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정의</a:t>
            </a:r>
          </a:p>
        </p:txBody>
      </p:sp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97180" y="2528989"/>
            <a:ext cx="4511802" cy="32763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4 . PART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등록</a:t>
            </a:r>
          </a:p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당사 생산제품의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속성정보 등록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1)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등록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---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개별등록시 사용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등록창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OPEN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항목별 선택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/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입력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도면파일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DRAG &amp; DROP</a:t>
            </a:r>
          </a:p>
          <a:p>
            <a:pPr lvl="0"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└ 저장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닫기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---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목록 표시</a:t>
            </a:r>
          </a:p>
          <a:p>
            <a:pPr lvl="0"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└ 등록정보 확인하고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선택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□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하고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2)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배포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등록정보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WORKING &gt; COMPLETE ---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정보공유 가능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좌측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“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□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“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선택후 삭제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삭제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3)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해당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정보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조회 매뉴로 이동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전사 정보공유 상태로 변환</a:t>
            </a:r>
          </a:p>
          <a:p>
            <a:pPr lvl="0"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└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 No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상세창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OPEN 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정보확인 및 도면 파일 다운로드 가능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도면조회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21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제품관리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3-4.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PART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등록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양산제품을 표현하는 부품들의 속성정보 등록</a:t>
            </a: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172782" y="2529493"/>
            <a:ext cx="4636199" cy="3214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4  PART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등록</a:t>
            </a:r>
            <a:r>
              <a:rPr lang="en-US" altLang="ko-KR" sz="1200" b="1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계속</a:t>
            </a:r>
            <a:r>
              <a:rPr lang="en-US" altLang="ko-KR" sz="1200" b="1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당사 생산제품의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속성정보 등록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1)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엑셀업로드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---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전체등록시 사용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등록창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OPEN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TEMPLATE DOWNLOAD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엑셀파일 다운로드 및 클릭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OPEN</a:t>
            </a:r>
          </a:p>
          <a:p>
            <a:pPr lvl="0"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└ 등록할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정보 입력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저장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닫기</a:t>
            </a:r>
          </a:p>
          <a:p>
            <a:pPr lvl="0"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└ 로컬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PC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에 파일생성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생성된 파일을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DRAG &amp; DROP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2)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자동 파일업로드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 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업로드후 목록 표시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확인하면 업로드된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정보가 저장 됨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3)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업로드된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정보는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등록에서 목록표시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4)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선택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□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후 배포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등록에서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조회로 이동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전사공유가능</a:t>
            </a:r>
          </a:p>
          <a:p>
            <a:pPr lvl="0"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└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 No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상세창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OPEN 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정보확인 및 도면 파일 다운로드 가능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도면조회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  <a:endParaRPr lang="en-US" altLang="ko-KR" sz="120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22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제품관리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48050" y="2473842"/>
            <a:ext cx="4504965" cy="3259445"/>
          </a:xfrm>
          <a:prstGeom prst="rect">
            <a:avLst/>
          </a:prstGeom>
        </p:spPr>
      </p:pic>
      <p:sp>
        <p:nvSpPr>
          <p:cNvPr id="49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3-4.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PART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등록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양산제품을 표현하는 부품들의 속성정보 등록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5.  PART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조회</a:t>
            </a:r>
          </a:p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당사 생산제품의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속성정보 등록후 배포하면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- PART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조회로 이동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1) PART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조회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등록된 모든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목록이 표시된다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실시간 목록표시 성능영향 판단후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검색후 결과표시 예정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2)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검색조건별 조회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결과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목록표시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 No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상세창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OPEN, 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상세정보 확인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도면파일 다운로드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조회가능</a:t>
            </a:r>
          </a:p>
          <a:p>
            <a:pPr lvl="0">
              <a:defRPr/>
            </a:pPr>
            <a:endParaRPr lang="en-US" altLang="ko-KR" sz="120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3) PART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설계변경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설변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조회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 No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상세창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OPEN,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도면조회가능</a:t>
            </a:r>
          </a:p>
          <a:p>
            <a:pPr lvl="0">
              <a:defRPr/>
            </a:pPr>
            <a:endParaRPr lang="en-US" altLang="ko-KR" sz="120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23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제품관리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3-5.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PART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조회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등록된 부품의 속성정보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검색조건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를 통한 조회</a:t>
            </a: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72415" y="2420874"/>
            <a:ext cx="4464558" cy="2649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5  PART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조회</a:t>
            </a:r>
            <a:r>
              <a:rPr lang="en-US" altLang="ko-KR" sz="1200" b="1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계속</a:t>
            </a:r>
            <a:r>
              <a:rPr lang="en-US" altLang="ko-KR" sz="1200" b="1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 .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배포된 부품의 설계변경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1) PART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조회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설변 부품조회 및 목록 표시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 No.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상세창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OPEN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2)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설계변경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ALERT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창 표시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확인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설변항목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선택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ECD(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기술사양변경서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파일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DRAG &amp; DROP)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관리항목 체크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변경도면 파일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DRAG &amp; DROP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저장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닫기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---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설계변경완료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미배포상태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3)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설계변경부품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등록에 목록표시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선택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□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하고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배포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4) PART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조회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설변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조회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REVISION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변경확인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초도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&gt;R1) </a:t>
            </a:r>
            <a:endParaRPr lang="en-US" altLang="ko-KR" sz="120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24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제품관리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63842" y="2492883"/>
            <a:ext cx="4473131" cy="2991929"/>
          </a:xfrm>
          <a:prstGeom prst="rect">
            <a:avLst/>
          </a:prstGeom>
        </p:spPr>
      </p:pic>
      <p:sp>
        <p:nvSpPr>
          <p:cNvPr id="51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3-5.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PART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조회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등록된 부품의 속성정보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검색조건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를 통한 조회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6.  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구조등록</a:t>
            </a:r>
          </a:p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양산제품의 구조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(STRUCTURE)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등록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제품을 구성하는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UPG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별 구조등록 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1)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구조등록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기종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사양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UPG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선택하고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구조등록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등록창 표시되고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저장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닫기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등록창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OPEN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2)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구조등록창에서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우측영역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구조등록할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를 조회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조회된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PART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에서 최상위 부품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UPG No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에 해당하는 부품을 선택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좌측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(&lt;&lt;)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으로 보낸다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좌측영역에 해당부품 표시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수량을 입력한다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반복적으로 수행후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닫기한다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3)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목록생성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---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상태값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등록중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4)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배포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목록에서 선택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□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하고 배포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클릭한다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구조등록된 정보가 공유상태로 변경된다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  <a:endParaRPr lang="en-US" altLang="ko-KR" sz="120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25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제품관리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3-6.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구조등록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양산제품을 구성하고 있는 기능그룹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(UPG)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들의 부품간 모자관계 정의</a:t>
            </a:r>
          </a:p>
        </p:txBody>
      </p:sp>
      <p:pic>
        <p:nvPicPr>
          <p:cNvPr id="51" name="그림 50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24599" y="2438553"/>
            <a:ext cx="4559303" cy="34387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6.  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구조등록</a:t>
            </a:r>
            <a:r>
              <a:rPr lang="en-US" altLang="ko-KR" sz="1200" b="1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계속</a:t>
            </a:r>
            <a:r>
              <a:rPr lang="en-US" altLang="ko-KR" sz="1200" b="1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양산제품의 구조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(STRUCTURE)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등록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제품을 구성하는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UPG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별 구조등록 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1)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엑셀업로드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기종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사양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UPG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선택하고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엑셀업로드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업로드창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OPEN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   - TEMPLATE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엑셀파일 다운로드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2)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엑셀파일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템플릿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작성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모품번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/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자품번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수량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로컬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PC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에 저장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3)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엑셀업로드 파일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DRAG &amp; DROP</a:t>
            </a:r>
          </a:p>
          <a:p>
            <a:pPr lvl="0"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└ 정상적으로 업로드후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저장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&gt;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닫기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4)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배포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목록에서 선택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□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하고 배포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클릭한다</a:t>
            </a:r>
          </a:p>
          <a:p>
            <a:pPr lvl="0"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└ 구조등록된 정보가 공유상태로 변경된다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  <a:endParaRPr lang="en-US" altLang="ko-KR" sz="120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26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제품관리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pic>
        <p:nvPicPr>
          <p:cNvPr id="52" name="그림 51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72480" y="2564880"/>
            <a:ext cx="4536567" cy="3035896"/>
          </a:xfrm>
          <a:prstGeom prst="rect">
            <a:avLst/>
          </a:prstGeom>
        </p:spPr>
      </p:pic>
      <p:sp>
        <p:nvSpPr>
          <p:cNvPr id="53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3-6.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구조등록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양산제품을 구성하고 있는 기능그룹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(UPG)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들의 부품간 모자관계 정의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 dirty="0">
                <a:latin typeface="굴림체"/>
                <a:ea typeface="굴림체"/>
                <a:sym typeface="Wingdings"/>
              </a:rPr>
              <a:t>7.  BOM</a:t>
            </a:r>
            <a:r>
              <a:rPr lang="ko-KR" altLang="en-US" sz="1200" b="1" dirty="0">
                <a:latin typeface="굴림체"/>
                <a:ea typeface="굴림체"/>
                <a:sym typeface="Wingdings"/>
              </a:rPr>
              <a:t>조회</a:t>
            </a:r>
            <a:r>
              <a:rPr lang="en-US" altLang="ko-KR" sz="1200" b="1" dirty="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 b="1" dirty="0" err="1">
                <a:latin typeface="굴림체"/>
                <a:ea typeface="굴림체"/>
                <a:sym typeface="Wingdings"/>
              </a:rPr>
              <a:t>정전개</a:t>
            </a:r>
            <a:r>
              <a:rPr lang="en-US" altLang="ko-KR" sz="1200" b="1" dirty="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 b="1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양산제품의 구조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(STRUCTURE) </a:t>
            </a:r>
            <a:r>
              <a:rPr lang="ko-KR" altLang="en-US" sz="1200" dirty="0" err="1">
                <a:latin typeface="굴림체"/>
                <a:ea typeface="굴림체"/>
                <a:sym typeface="Wingdings"/>
              </a:rPr>
              <a:t>등록후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조회</a:t>
            </a: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- </a:t>
            </a:r>
            <a:r>
              <a:rPr lang="ko-KR" altLang="en-US" sz="1200" dirty="0" err="1">
                <a:latin typeface="굴림체"/>
                <a:ea typeface="굴림체"/>
                <a:sym typeface="Wingdings"/>
              </a:rPr>
              <a:t>정전개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/</a:t>
            </a:r>
            <a:r>
              <a:rPr lang="ko-KR" altLang="en-US" sz="1200" dirty="0" err="1">
                <a:latin typeface="굴림체"/>
                <a:ea typeface="굴림체"/>
                <a:sym typeface="Wingdings"/>
              </a:rPr>
              <a:t>역전개</a:t>
            </a:r>
            <a:endParaRPr lang="ko-KR" altLang="en-US" sz="1200" dirty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1) BOM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조회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 dirty="0" err="1">
                <a:latin typeface="굴림체"/>
                <a:ea typeface="굴림체"/>
                <a:sym typeface="Wingdings"/>
              </a:rPr>
              <a:t>정전개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└ 기종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선택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)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후 사양조회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클릭</a:t>
            </a: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해당기종의 등록된 제품사양 목록 표시</a:t>
            </a: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사양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(VC)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표시</a:t>
            </a: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└ </a:t>
            </a:r>
            <a:r>
              <a:rPr lang="ko-KR" altLang="en-US" sz="1200" dirty="0" err="1">
                <a:latin typeface="굴림체"/>
                <a:ea typeface="굴림체"/>
                <a:sym typeface="Wingdings"/>
              </a:rPr>
              <a:t>사양명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클릭</a:t>
            </a: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해당기종의 전체 구조관계를 전개한다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 dirty="0" err="1">
                <a:latin typeface="굴림체"/>
                <a:ea typeface="굴림체"/>
                <a:sym typeface="Wingdings"/>
              </a:rPr>
              <a:t>정전개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)</a:t>
            </a: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2) </a:t>
            </a:r>
            <a:r>
              <a:rPr lang="ko-KR" altLang="en-US" sz="1200" dirty="0" err="1">
                <a:latin typeface="굴림체"/>
                <a:ea typeface="굴림체"/>
                <a:sym typeface="Wingdings"/>
              </a:rPr>
              <a:t>사양별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UPG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조회</a:t>
            </a: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└ 제품사양표시에서</a:t>
            </a: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좌측 선택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○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)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하고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BOM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조회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(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탭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)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클릭</a:t>
            </a: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      -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해당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UPG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의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VC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에 대한 구조정보 표시</a:t>
            </a:r>
            <a:endParaRPr lang="en-US" altLang="ko-KR" sz="1200" dirty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27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제품관리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3-7.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BOM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조회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양산제품의 사양별 전체 굿성조회 및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UPG_VC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간 조회</a:t>
            </a:r>
          </a:p>
        </p:txBody>
      </p:sp>
      <p:pic>
        <p:nvPicPr>
          <p:cNvPr id="53" name="그림 52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303657" y="2492883"/>
            <a:ext cx="4505325" cy="29098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 dirty="0">
                <a:latin typeface="굴림체"/>
                <a:ea typeface="굴림체"/>
                <a:sym typeface="Wingdings"/>
              </a:rPr>
              <a:t>1.  </a:t>
            </a:r>
            <a:r>
              <a:rPr lang="ko-KR" altLang="en-US" sz="1200" b="1" dirty="0">
                <a:latin typeface="굴림체"/>
                <a:ea typeface="굴림체"/>
                <a:sym typeface="Wingdings"/>
              </a:rPr>
              <a:t>설계변경요청</a:t>
            </a:r>
          </a:p>
          <a:p>
            <a:pPr lvl="0">
              <a:defRPr/>
            </a:pP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등록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기종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, UPG_NO, PART_NO, </a:t>
            </a:r>
            <a:r>
              <a:rPr lang="ko-KR" altLang="en-US" sz="1200" dirty="0" err="1" smtClean="0">
                <a:latin typeface="굴림체"/>
                <a:ea typeface="굴림체"/>
                <a:sym typeface="Wingdings"/>
              </a:rPr>
              <a:t>설변요청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 선택 후 등록</a:t>
            </a:r>
            <a:endParaRPr lang="en-US" altLang="ko-KR" sz="1200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 - </a:t>
            </a:r>
            <a:r>
              <a:rPr lang="ko-KR" altLang="en-US" sz="1200" dirty="0" err="1" smtClean="0">
                <a:latin typeface="굴림체"/>
                <a:ea typeface="굴림체"/>
                <a:sym typeface="Wingdings"/>
              </a:rPr>
              <a:t>변경전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 내용과 이미지 삽입 삭제 가능 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 </a:t>
            </a: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 - </a:t>
            </a:r>
            <a:r>
              <a:rPr lang="ko-KR" altLang="en-US" sz="1200" dirty="0" err="1" smtClean="0">
                <a:latin typeface="굴림체"/>
                <a:ea typeface="굴림체"/>
                <a:sym typeface="Wingdings"/>
              </a:rPr>
              <a:t>변경후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 내용과 이미지 삽입 삭제 가능</a:t>
            </a:r>
            <a:endParaRPr lang="en-US" altLang="ko-KR" sz="1200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 - PART_NAME, ECR NO 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자동생성</a:t>
            </a:r>
            <a:endParaRPr lang="en-US" altLang="ko-KR" sz="1200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endParaRPr lang="en-US" altLang="ko-KR" sz="1200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목록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  - 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결제 완료된 건은 수정 삭제 불가</a:t>
            </a:r>
            <a:endParaRPr lang="en-US" altLang="ko-KR" sz="1200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  -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연도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기종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요청구분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작성자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상태 검색조건 선택 후 조회 가능</a:t>
            </a:r>
            <a:endParaRPr lang="en-US" altLang="ko-KR" sz="1200" dirty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결제 완료 되지 </a:t>
            </a:r>
            <a:r>
              <a:rPr lang="ko-KR" altLang="en-US" sz="1200" dirty="0" err="1">
                <a:latin typeface="굴림체"/>
                <a:ea typeface="굴림체"/>
                <a:sym typeface="Wingdings"/>
              </a:rPr>
              <a:t>않은건에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대해서 삭제 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가능</a:t>
            </a:r>
            <a:endParaRPr lang="en-US" altLang="ko-KR" sz="1200" dirty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endParaRPr lang="en-US" altLang="ko-KR" sz="1200" b="1" dirty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ko-KR" altLang="en-US" sz="1200" b="1" dirty="0">
                <a:latin typeface="굴림체"/>
                <a:ea typeface="굴림체"/>
                <a:sym typeface="Wingdings"/>
              </a:rPr>
              <a:t>결재</a:t>
            </a:r>
            <a:endParaRPr lang="en-US" altLang="ko-KR" sz="1200" dirty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  - 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결재 상신에 등록된 사용자가 승인 후 결재완료 상태 변경</a:t>
            </a:r>
            <a:endParaRPr lang="en-US" altLang="ko-KR" sz="1200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endParaRPr lang="en-US" altLang="ko-KR" sz="1200" b="1" dirty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28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설계변경관리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4-1.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설계변경요청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(ECR)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문제점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발생으로 인한 설계변경 요청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(A/S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및 제작시 발생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202" y="2328338"/>
            <a:ext cx="3273477" cy="181245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98" y="4192255"/>
            <a:ext cx="4650797" cy="77014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720" y="4795452"/>
            <a:ext cx="2371194" cy="15016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1. 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설계변경통보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등록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 - </a:t>
            </a:r>
            <a:r>
              <a:rPr lang="ko-KR" altLang="en-US" sz="1200" dirty="0" err="1" smtClean="0">
                <a:latin typeface="굴림체"/>
                <a:ea typeface="굴림체"/>
                <a:sym typeface="Wingdings"/>
              </a:rPr>
              <a:t>구분값에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 따른 </a:t>
            </a:r>
            <a:r>
              <a:rPr lang="en-US" altLang="ko-KR" sz="1200" dirty="0" err="1" smtClean="0">
                <a:latin typeface="굴림체"/>
                <a:ea typeface="굴림체"/>
                <a:sym typeface="Wingdings"/>
              </a:rPr>
              <a:t>ecr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 no 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선택 필수 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or 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제외</a:t>
            </a:r>
            <a:endParaRPr lang="en-US" altLang="ko-KR" sz="1200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 dirty="0" err="1" smtClean="0">
                <a:latin typeface="굴림체"/>
                <a:ea typeface="굴림체"/>
                <a:sym typeface="Wingdings"/>
              </a:rPr>
              <a:t>배포처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 다중 선택 가능</a:t>
            </a:r>
            <a:endParaRPr lang="en-US" altLang="ko-KR" sz="1200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 dirty="0" err="1" smtClean="0">
                <a:latin typeface="굴림체"/>
                <a:ea typeface="굴림체"/>
                <a:sym typeface="Wingdings"/>
              </a:rPr>
              <a:t>설변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 내용과 이미지 삽입</a:t>
            </a:r>
            <a:endParaRPr lang="en-US" altLang="ko-KR" sz="1200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추가된 파트에 대한 </a:t>
            </a:r>
            <a:r>
              <a:rPr lang="ko-KR" altLang="en-US" sz="1200" dirty="0" err="1" smtClean="0">
                <a:latin typeface="굴림체"/>
                <a:ea typeface="굴림체"/>
                <a:sym typeface="Wingdings"/>
              </a:rPr>
              <a:t>설변사항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입력</a:t>
            </a:r>
            <a:endParaRPr lang="en-US" altLang="ko-KR" sz="1200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Part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추가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b="1" dirty="0">
                <a:latin typeface="굴림체"/>
                <a:ea typeface="굴림체"/>
                <a:sym typeface="Wingdings"/>
              </a:rPr>
              <a:t> 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- </a:t>
            </a:r>
            <a:r>
              <a:rPr lang="en-US" altLang="ko-KR" sz="1200" dirty="0" err="1" smtClean="0">
                <a:latin typeface="굴림체"/>
                <a:ea typeface="굴림체"/>
                <a:sym typeface="Wingdings"/>
              </a:rPr>
              <a:t>eo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에 등록되지 않은 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part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목록 조회</a:t>
            </a:r>
            <a:endParaRPr lang="en-US" altLang="ko-KR" sz="1200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- part no, part name 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등 상단 검색조건을 이용한 조회 </a:t>
            </a:r>
            <a:endParaRPr lang="en-US" altLang="ko-KR" sz="1200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목록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b="1" dirty="0">
                <a:latin typeface="굴림체"/>
                <a:ea typeface="굴림체"/>
                <a:sym typeface="Wingdings"/>
              </a:rPr>
              <a:t> 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결제 완료되지 않은 건에 대하여 삭제 가능</a:t>
            </a:r>
            <a:endParaRPr lang="en-US" altLang="ko-KR" sz="1200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- 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년도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기종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en-US" altLang="ko-KR" sz="1200" dirty="0" err="1" smtClean="0">
                <a:latin typeface="굴림체"/>
                <a:ea typeface="굴림체"/>
                <a:sym typeface="Wingdings"/>
              </a:rPr>
              <a:t>eo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 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종류</a:t>
            </a: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dirty="0" smtClean="0">
                <a:latin typeface="굴림체"/>
                <a:ea typeface="굴림체"/>
                <a:sym typeface="Wingdings"/>
              </a:rPr>
              <a:t>상태에 따른 조회 가능</a:t>
            </a:r>
            <a:endParaRPr lang="en-US" altLang="ko-KR" sz="1200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dirty="0" smtClean="0">
                <a:latin typeface="굴림체"/>
                <a:ea typeface="굴림체"/>
                <a:sym typeface="Wingdings"/>
              </a:rPr>
              <a:t>  </a:t>
            </a:r>
            <a:endParaRPr lang="en-US" altLang="ko-KR" sz="1200" dirty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29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설계변경관리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4-2.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설계변경통보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(EO)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발생 부품의 설계변경 선행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,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설변된 부품들의 통보 프로세스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479" y="2420889"/>
            <a:ext cx="2736251" cy="149659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8134" y="3356487"/>
            <a:ext cx="2250851" cy="120907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22" y="4737297"/>
            <a:ext cx="4727763" cy="10260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lvl="0" indent="-228600">
              <a:buAutoNum type="arabicPeriod"/>
              <a:defRPr/>
            </a:pP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설계변경통보</a:t>
            </a:r>
            <a:r>
              <a:rPr lang="en-US" altLang="ko-KR" sz="1200" b="1" dirty="0">
                <a:latin typeface="굴림체"/>
                <a:ea typeface="굴림체"/>
                <a:sym typeface="Wingdings"/>
              </a:rPr>
              <a:t>(EO)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조회</a:t>
            </a:r>
            <a:endParaRPr lang="en-US" altLang="ko-KR" sz="1200" b="1" dirty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상세화면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b="1" dirty="0">
                <a:latin typeface="굴림체"/>
                <a:ea typeface="굴림체"/>
                <a:sym typeface="Wingdings"/>
              </a:rPr>
              <a:t> 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 -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설계변경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(EO)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에서 등록한 내용을 확인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 </a:t>
            </a:r>
          </a:p>
          <a:p>
            <a:pPr lvl="0">
              <a:defRPr/>
            </a:pP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목록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b="1" dirty="0">
                <a:latin typeface="굴림체"/>
                <a:ea typeface="굴림체"/>
                <a:sym typeface="Wingdings"/>
              </a:rPr>
              <a:t> 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 -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연도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기종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en-US" altLang="ko-KR" sz="1200" b="1" dirty="0" err="1" smtClean="0">
                <a:latin typeface="굴림체"/>
                <a:ea typeface="굴림체"/>
                <a:sym typeface="Wingdings"/>
              </a:rPr>
              <a:t>eo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종류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b="1" dirty="0" err="1" smtClean="0">
                <a:latin typeface="굴림체"/>
                <a:ea typeface="굴림체"/>
                <a:sym typeface="Wingdings"/>
              </a:rPr>
              <a:t>설변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 목적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en-US" altLang="ko-KR" sz="1200" b="1" dirty="0" err="1" smtClean="0">
                <a:latin typeface="굴림체"/>
                <a:ea typeface="굴림체"/>
                <a:sym typeface="Wingdings"/>
              </a:rPr>
              <a:t>eo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 Date, </a:t>
            </a:r>
            <a:r>
              <a:rPr lang="ko-KR" altLang="en-US" sz="1200" b="1" dirty="0" err="1" smtClean="0">
                <a:latin typeface="굴림체"/>
                <a:ea typeface="굴림체"/>
                <a:sym typeface="Wingdings"/>
              </a:rPr>
              <a:t>설변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 적용을 검색 조건으로 조회</a:t>
            </a:r>
            <a:endParaRPr lang="en-US" altLang="ko-KR" sz="1200" b="1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b="1" smtClean="0">
                <a:latin typeface="굴림체"/>
                <a:ea typeface="굴림체"/>
                <a:sym typeface="Wingdings"/>
              </a:rPr>
              <a:t>   </a:t>
            </a:r>
            <a:endParaRPr lang="en-US" altLang="ko-KR" sz="1200" dirty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30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설계변경관리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4-3.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설계변경통보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(EO)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조회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설계변경 항목을 통한 조건별 조회</a:t>
            </a:r>
            <a:endParaRPr kumimoji="0" lang="en-US" altLang="ko-KR" sz="1600" b="0" i="0" u="none" strike="noStrike" kern="1200" cap="none" spc="0" normalizeH="0" baseline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480" y="2420888"/>
            <a:ext cx="4399225" cy="237630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480" y="4853732"/>
            <a:ext cx="4400510" cy="8795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31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생산관리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 사용자매뉴얼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1. </a:t>
            </a:r>
            <a:r>
              <a:rPr lang="ko-KR" altLang="en-US" sz="1600">
                <a:latin typeface="굴림체"/>
                <a:ea typeface="굴림체"/>
              </a:rPr>
              <a:t>생산계획수립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  - </a:t>
            </a:r>
            <a:r>
              <a:rPr lang="ko-KR" altLang="en-US" sz="1600">
                <a:latin typeface="굴림체"/>
                <a:ea typeface="굴림체"/>
              </a:rPr>
              <a:t>생산 계획 리스트를 조회하고 생산 계획 자료를 생성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생산계획리스트 조회 됨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사업부</a:t>
            </a:r>
            <a:r>
              <a:rPr lang="en-US" altLang="ko-KR" sz="1200"/>
              <a:t>, </a:t>
            </a:r>
            <a:r>
              <a:rPr lang="ko-KR" altLang="en-US" sz="1200"/>
              <a:t>옵션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생산 계획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저장</a:t>
            </a:r>
          </a:p>
          <a:p>
            <a:pPr lvl="0">
              <a:defRPr/>
            </a:pPr>
            <a:r>
              <a:rPr lang="ko-KR" altLang="en-US" sz="1200"/>
              <a:t>기종에 따른 월별 생산 계획 량을 기입 후 저장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3. </a:t>
            </a:r>
            <a:r>
              <a:rPr lang="ko-KR" altLang="en-US" sz="1200" b="1"/>
              <a:t>저장</a:t>
            </a:r>
          </a:p>
          <a:p>
            <a:pPr lvl="0">
              <a:defRPr/>
            </a:pPr>
            <a:r>
              <a:rPr lang="ko-KR" altLang="en-US" sz="1200"/>
              <a:t>기종에 따른 월별 생산 계획 량이 삭제 처리됨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72480" y="2594601"/>
            <a:ext cx="4550478" cy="17538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32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생산관리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 사용자매뉴얼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2. </a:t>
            </a:r>
            <a:r>
              <a:rPr lang="ko-KR" altLang="en-US" sz="1600">
                <a:latin typeface="굴림체"/>
                <a:ea typeface="굴림체"/>
              </a:rPr>
              <a:t>자제소요량산출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  - </a:t>
            </a:r>
            <a:r>
              <a:rPr lang="ko-KR" altLang="en-US" sz="1600">
                <a:latin typeface="굴림체"/>
                <a:ea typeface="굴림체"/>
              </a:rPr>
              <a:t>소요량 산출 리스트를 조회 하고 소요량을 생성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소요량 산출 리스트 조회 됨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사업부</a:t>
            </a:r>
            <a:r>
              <a:rPr lang="en-US" altLang="ko-KR" sz="1200"/>
              <a:t>, </a:t>
            </a:r>
            <a:r>
              <a:rPr lang="ko-KR" altLang="en-US" sz="1200"/>
              <a:t>의뢰 년 월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소요량 산출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저장</a:t>
            </a:r>
          </a:p>
          <a:p>
            <a:pPr lvl="0">
              <a:defRPr/>
            </a:pPr>
            <a:r>
              <a:rPr lang="ko-KR" altLang="en-US" sz="1200"/>
              <a:t>기종에 따른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3. </a:t>
            </a:r>
            <a:r>
              <a:rPr lang="ko-KR" altLang="en-US" sz="1200" b="1"/>
              <a:t>저장</a:t>
            </a:r>
          </a:p>
          <a:p>
            <a:pPr lvl="0">
              <a:defRPr/>
            </a:pPr>
            <a:r>
              <a:rPr lang="ko-KR" altLang="en-US" sz="1200"/>
              <a:t>기종에 따른</a:t>
            </a:r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00472" y="3071518"/>
            <a:ext cx="4699615" cy="16535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285595" y="2852936"/>
            <a:ext cx="4622800" cy="2589463"/>
          </a:xfrm>
          <a:prstGeom prst="rect">
            <a:avLst/>
          </a:prstGeom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5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33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생산관리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 사용자매뉴얼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계약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사업부</a:t>
            </a:r>
            <a:r>
              <a:rPr lang="en-US" altLang="ko-KR" sz="1200"/>
              <a:t>, </a:t>
            </a:r>
            <a:r>
              <a:rPr lang="ko-KR" altLang="en-US" sz="1200"/>
              <a:t>계약 년월</a:t>
            </a:r>
            <a:r>
              <a:rPr lang="en-US" altLang="ko-KR" sz="1200"/>
              <a:t>, 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계약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 b="1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계약리스트에서 해당 라인을 선택 하면 해당 계약의 계약정보</a:t>
            </a:r>
            <a:r>
              <a:rPr lang="en-US" altLang="ko-KR" sz="1200" b="1"/>
              <a:t>, </a:t>
            </a:r>
            <a:r>
              <a:rPr lang="ko-KR" altLang="en-US" sz="1200" b="1"/>
              <a:t>옵션사항</a:t>
            </a:r>
            <a:r>
              <a:rPr lang="en-US" altLang="ko-KR" sz="1200" b="1"/>
              <a:t>, </a:t>
            </a:r>
            <a:r>
              <a:rPr lang="ko-KR" altLang="en-US" sz="1200" b="1"/>
              <a:t>부대 비용등이 조회된다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3. </a:t>
            </a:r>
            <a:r>
              <a:rPr lang="ko-KR" altLang="en-US" sz="1600">
                <a:latin typeface="굴림체"/>
                <a:ea typeface="굴림체"/>
              </a:rPr>
              <a:t>작업지시서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- </a:t>
            </a:r>
            <a:r>
              <a:rPr lang="ko-KR" altLang="en-US" sz="1600">
                <a:latin typeface="굴림체"/>
                <a:ea typeface="굴림체"/>
              </a:rPr>
              <a:t>계약 리스트를 조회 하고 해당 계약의 계약정보</a:t>
            </a:r>
            <a:r>
              <a:rPr lang="en-US" altLang="ko-KR" sz="1600">
                <a:latin typeface="굴림체"/>
                <a:ea typeface="굴림체"/>
              </a:rPr>
              <a:t>, </a:t>
            </a:r>
            <a:r>
              <a:rPr lang="ko-KR" altLang="en-US" sz="1600">
                <a:latin typeface="굴림체"/>
                <a:ea typeface="굴림체"/>
              </a:rPr>
              <a:t>옵션사항</a:t>
            </a:r>
            <a:r>
              <a:rPr lang="en-US" altLang="ko-KR" sz="1600">
                <a:latin typeface="굴림체"/>
                <a:ea typeface="굴림체"/>
              </a:rPr>
              <a:t>, </a:t>
            </a:r>
            <a:r>
              <a:rPr lang="ko-KR" altLang="en-US" sz="1600">
                <a:latin typeface="굴림체"/>
                <a:ea typeface="굴림체"/>
              </a:rPr>
              <a:t>부대비용을 조회</a:t>
            </a:r>
            <a:r>
              <a:rPr lang="en-US" altLang="ko-KR" sz="1600">
                <a:latin typeface="굴림체"/>
                <a:ea typeface="굴림체"/>
              </a:rPr>
              <a:t>.</a:t>
            </a:r>
            <a:endParaRPr lang="ko-KR" altLang="en-US" sz="1600">
              <a:latin typeface="굴림체"/>
              <a:ea typeface="굴림체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294196" y="2310158"/>
            <a:ext cx="4622800" cy="2589463"/>
          </a:xfrm>
          <a:prstGeom prst="rect">
            <a:avLst/>
          </a:prstGeom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5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34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생산관리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 사용자매뉴얼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264697" y="3424143"/>
            <a:ext cx="4598293" cy="233051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계약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사업부</a:t>
            </a:r>
            <a:r>
              <a:rPr lang="en-US" altLang="ko-KR" sz="1200"/>
              <a:t>, </a:t>
            </a:r>
            <a:r>
              <a:rPr lang="ko-KR" altLang="en-US" sz="1200"/>
              <a:t>계약 년 월</a:t>
            </a:r>
            <a:r>
              <a:rPr lang="en-US" altLang="ko-KR" sz="1200"/>
              <a:t>, 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계약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생산 의뢰서 정보 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생산 버튼을 클릭</a:t>
            </a:r>
            <a:r>
              <a:rPr lang="en-US" altLang="ko-KR" sz="1200"/>
              <a:t>, </a:t>
            </a:r>
            <a:r>
              <a:rPr lang="ko-KR" altLang="en-US" sz="1200"/>
              <a:t>생산 의뢰서 정보 창이 뜨면</a:t>
            </a:r>
            <a:r>
              <a:rPr lang="en-US" altLang="ko-KR" sz="1200"/>
              <a:t> </a:t>
            </a:r>
            <a:r>
              <a:rPr lang="ko-KR" altLang="en-US" sz="1200"/>
              <a:t>의뢰 일자</a:t>
            </a:r>
            <a:r>
              <a:rPr lang="en-US" altLang="ko-KR" sz="1200"/>
              <a:t>, </a:t>
            </a:r>
            <a:r>
              <a:rPr lang="ko-KR" altLang="en-US" sz="1200"/>
              <a:t>작성일자 의뢰 구분 등 생산 의뢰서 정보를 입력하고 저장</a:t>
            </a:r>
          </a:p>
          <a:p>
            <a:pPr marL="228600" indent="-228600">
              <a:buFontTx/>
              <a:buAutoNum type="circleNumDbPlain"/>
              <a:defRPr/>
            </a:pPr>
            <a:r>
              <a:rPr lang="ko-KR" altLang="en-US" sz="1200"/>
              <a:t>계약리스트에서 해당 계약 번호를 클릭 하여 생산의뢰서 정보를 조회 하고 </a:t>
            </a:r>
            <a:r>
              <a:rPr lang="en-US" altLang="ko-KR" sz="1200"/>
              <a:t>, </a:t>
            </a:r>
            <a:r>
              <a:rPr lang="ko-KR" altLang="en-US" sz="1200"/>
              <a:t>조회된 데이터를 수정</a:t>
            </a:r>
            <a:r>
              <a:rPr lang="en-US" altLang="ko-KR" sz="1200"/>
              <a:t>, </a:t>
            </a:r>
            <a:r>
              <a:rPr lang="ko-KR" altLang="en-US" sz="1200"/>
              <a:t>삭제 할 수 있다</a:t>
            </a:r>
            <a:r>
              <a:rPr lang="en-US" altLang="ko-KR" sz="1200"/>
              <a:t>.</a:t>
            </a:r>
          </a:p>
          <a:p>
            <a:pPr marL="228600" indent="-228600">
              <a:buAutoNum type="circleNumDbPlain"/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계약리스트에서 해당 라인을 선택 하면 해당 계약의 계약 정보</a:t>
            </a:r>
            <a:r>
              <a:rPr lang="en-US" altLang="ko-KR" sz="1200" b="1"/>
              <a:t>, </a:t>
            </a:r>
            <a:r>
              <a:rPr lang="ko-KR" altLang="en-US" sz="1200" b="1"/>
              <a:t>옵션 사항</a:t>
            </a:r>
            <a:r>
              <a:rPr lang="en-US" altLang="ko-KR" sz="1200" b="1"/>
              <a:t>, </a:t>
            </a:r>
            <a:r>
              <a:rPr lang="ko-KR" altLang="en-US" sz="1200" b="1"/>
              <a:t>부대 비용 등이 조회된다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3-1. </a:t>
            </a:r>
            <a:r>
              <a:rPr lang="ko-KR" altLang="en-US" sz="1600">
                <a:latin typeface="굴림체"/>
                <a:ea typeface="굴림체"/>
              </a:rPr>
              <a:t>작업지시서 </a:t>
            </a:r>
            <a:r>
              <a:rPr lang="en-US" altLang="ko-KR" sz="1600">
                <a:latin typeface="굴림체"/>
                <a:ea typeface="굴림체"/>
              </a:rPr>
              <a:t>-</a:t>
            </a:r>
            <a:r>
              <a:rPr lang="ko-KR" altLang="en-US" sz="1600">
                <a:latin typeface="굴림체"/>
                <a:ea typeface="굴림체"/>
              </a:rPr>
              <a:t>생산의뢰서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- </a:t>
            </a:r>
            <a:r>
              <a:rPr lang="ko-KR" altLang="en-US" sz="1600">
                <a:latin typeface="굴림체"/>
                <a:ea typeface="굴림체"/>
              </a:rPr>
              <a:t>계약 리스트를 조회 하고 해당 계약의 생산의뢰서를 저장</a:t>
            </a:r>
            <a:r>
              <a:rPr lang="en-US" altLang="ko-KR" sz="1600">
                <a:latin typeface="굴림체"/>
                <a:ea typeface="굴림체"/>
              </a:rPr>
              <a:t>.</a:t>
            </a:r>
            <a:endParaRPr lang="ko-KR" altLang="en-US" sz="1600">
              <a:latin typeface="굴림체"/>
              <a:ea typeface="굴림체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294196" y="2310158"/>
            <a:ext cx="4622800" cy="2589463"/>
          </a:xfrm>
          <a:prstGeom prst="rect">
            <a:avLst/>
          </a:prstGeom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5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35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생산관리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 사용자매뉴얼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448228" y="3497019"/>
            <a:ext cx="4293020" cy="223856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계약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사업부</a:t>
            </a:r>
            <a:r>
              <a:rPr lang="en-US" altLang="ko-KR" sz="1200"/>
              <a:t>, </a:t>
            </a:r>
            <a:r>
              <a:rPr lang="ko-KR" altLang="en-US" sz="1200"/>
              <a:t>계약 년 월</a:t>
            </a:r>
            <a:r>
              <a:rPr lang="en-US" altLang="ko-KR" sz="1200"/>
              <a:t>, 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계약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출하</a:t>
            </a:r>
            <a:r>
              <a:rPr lang="en-US" altLang="ko-KR" sz="1200" b="1"/>
              <a:t>/ </a:t>
            </a:r>
            <a:r>
              <a:rPr lang="ko-KR" altLang="en-US" sz="1200" b="1"/>
              <a:t>장착 의뢰서 정보 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출하 버튼을 클릭</a:t>
            </a:r>
            <a:r>
              <a:rPr lang="en-US" altLang="ko-KR" sz="1200"/>
              <a:t>, </a:t>
            </a:r>
            <a:r>
              <a:rPr lang="ko-KR" altLang="en-US" sz="1200"/>
              <a:t>출하</a:t>
            </a:r>
            <a:r>
              <a:rPr lang="en-US" altLang="ko-KR" sz="1200"/>
              <a:t>/</a:t>
            </a:r>
            <a:r>
              <a:rPr lang="ko-KR" altLang="en-US" sz="1200"/>
              <a:t>장작 의뢰서 정보 창이 뜨면</a:t>
            </a:r>
            <a:r>
              <a:rPr lang="en-US" altLang="ko-KR" sz="1200"/>
              <a:t> </a:t>
            </a:r>
            <a:r>
              <a:rPr lang="ko-KR" altLang="en-US" sz="1200"/>
              <a:t>의뢰 일자</a:t>
            </a:r>
            <a:r>
              <a:rPr lang="en-US" altLang="ko-KR" sz="1200"/>
              <a:t>, </a:t>
            </a:r>
            <a:r>
              <a:rPr lang="ko-KR" altLang="en-US" sz="1200"/>
              <a:t>작성일자 의뢰 구분 등 출하</a:t>
            </a:r>
            <a:r>
              <a:rPr lang="en-US" altLang="ko-KR" sz="1200"/>
              <a:t>/</a:t>
            </a:r>
            <a:r>
              <a:rPr lang="ko-KR" altLang="en-US" sz="1200"/>
              <a:t>장작 의뢰서 정보를 입력하고 저장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계약리스트에서 해당 계약 번호를 클릭 하여 출하</a:t>
            </a:r>
            <a:r>
              <a:rPr lang="en-US" altLang="ko-KR" sz="1200"/>
              <a:t>/</a:t>
            </a:r>
            <a:r>
              <a:rPr lang="ko-KR" altLang="en-US" sz="1200"/>
              <a:t>장작의뢰서 정보를 조회 하고 </a:t>
            </a:r>
            <a:r>
              <a:rPr lang="en-US" altLang="ko-KR" sz="1200"/>
              <a:t>, </a:t>
            </a:r>
            <a:r>
              <a:rPr lang="ko-KR" altLang="en-US" sz="1200"/>
              <a:t>조회된 데이터를 수정</a:t>
            </a:r>
            <a:r>
              <a:rPr lang="en-US" altLang="ko-KR" sz="1200"/>
              <a:t>, </a:t>
            </a:r>
            <a:r>
              <a:rPr lang="ko-KR" altLang="en-US" sz="1200"/>
              <a:t>삭제 할 수 있다</a:t>
            </a:r>
            <a:r>
              <a:rPr lang="en-US" altLang="ko-KR" sz="1200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계약리스트에서 해당 라인을 선택 하면 해당 계약의 계약 정보</a:t>
            </a:r>
            <a:r>
              <a:rPr lang="en-US" altLang="ko-KR" sz="1200" b="1"/>
              <a:t>, </a:t>
            </a:r>
            <a:r>
              <a:rPr lang="ko-KR" altLang="en-US" sz="1200" b="1"/>
              <a:t>옵션 사항</a:t>
            </a:r>
            <a:r>
              <a:rPr lang="en-US" altLang="ko-KR" sz="1200" b="1"/>
              <a:t>, </a:t>
            </a:r>
            <a:r>
              <a:rPr lang="ko-KR" altLang="en-US" sz="1200" b="1"/>
              <a:t>부대 비용 등이 조회된다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3-2. </a:t>
            </a:r>
            <a:r>
              <a:rPr lang="ko-KR" altLang="en-US" sz="1600">
                <a:latin typeface="굴림체"/>
                <a:ea typeface="굴림체"/>
              </a:rPr>
              <a:t>작업지시서 </a:t>
            </a:r>
            <a:r>
              <a:rPr lang="en-US" altLang="ko-KR" sz="1600">
                <a:latin typeface="굴림체"/>
                <a:ea typeface="굴림체"/>
              </a:rPr>
              <a:t>–</a:t>
            </a:r>
            <a:r>
              <a:rPr lang="ko-KR" altLang="en-US" sz="1600">
                <a:latin typeface="굴림체"/>
                <a:ea typeface="굴림체"/>
              </a:rPr>
              <a:t>출하</a:t>
            </a:r>
            <a:r>
              <a:rPr lang="en-US" altLang="ko-KR" sz="1600">
                <a:latin typeface="굴림체"/>
                <a:ea typeface="굴림체"/>
              </a:rPr>
              <a:t>/</a:t>
            </a:r>
            <a:r>
              <a:rPr lang="ko-KR" altLang="en-US" sz="1600">
                <a:latin typeface="굴림체"/>
                <a:ea typeface="굴림체"/>
              </a:rPr>
              <a:t>장착의뢰서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- </a:t>
            </a:r>
            <a:r>
              <a:rPr lang="ko-KR" altLang="en-US" sz="1600">
                <a:latin typeface="굴림체"/>
                <a:ea typeface="굴림체"/>
              </a:rPr>
              <a:t>계약 리스트를 조회 하고 해당 계약의 출하</a:t>
            </a:r>
            <a:r>
              <a:rPr lang="en-US" altLang="ko-KR" sz="1600">
                <a:latin typeface="굴림체"/>
                <a:ea typeface="굴림체"/>
              </a:rPr>
              <a:t>/</a:t>
            </a:r>
            <a:r>
              <a:rPr lang="ko-KR" altLang="en-US" sz="1600">
                <a:latin typeface="굴림체"/>
                <a:ea typeface="굴림체"/>
              </a:rPr>
              <a:t>장착 의뢰서를 저장</a:t>
            </a:r>
            <a:r>
              <a:rPr lang="en-US" altLang="ko-KR" sz="1600">
                <a:latin typeface="굴림체"/>
                <a:ea typeface="굴림체"/>
              </a:rPr>
              <a:t>.</a:t>
            </a:r>
            <a:endParaRPr lang="ko-KR" altLang="en-US" sz="1600">
              <a:latin typeface="굴림체"/>
              <a:ea typeface="굴림체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294196" y="2310158"/>
            <a:ext cx="4622800" cy="2589463"/>
          </a:xfrm>
          <a:prstGeom prst="rect">
            <a:avLst/>
          </a:prstGeom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5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36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생산관리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 사용자매뉴얼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168764" y="3487098"/>
            <a:ext cx="4748232" cy="247593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계약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사업부</a:t>
            </a:r>
            <a:r>
              <a:rPr lang="en-US" altLang="ko-KR" sz="1200"/>
              <a:t>, </a:t>
            </a:r>
            <a:r>
              <a:rPr lang="ko-KR" altLang="en-US" sz="1200"/>
              <a:t>계약 년 월</a:t>
            </a:r>
            <a:r>
              <a:rPr lang="en-US" altLang="ko-KR" sz="1200"/>
              <a:t>, 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계약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출고 의뢰서 정보 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출고 버튼을 클릭</a:t>
            </a:r>
            <a:r>
              <a:rPr lang="en-US" altLang="ko-KR" sz="1200"/>
              <a:t>, </a:t>
            </a:r>
            <a:r>
              <a:rPr lang="ko-KR" altLang="en-US" sz="1200"/>
              <a:t>출하</a:t>
            </a:r>
            <a:r>
              <a:rPr lang="en-US" altLang="ko-KR" sz="1200"/>
              <a:t>/</a:t>
            </a:r>
            <a:r>
              <a:rPr lang="ko-KR" altLang="en-US" sz="1200"/>
              <a:t>장작 의뢰서 정보 창이 뜨면</a:t>
            </a:r>
            <a:r>
              <a:rPr lang="en-US" altLang="ko-KR" sz="1200"/>
              <a:t> </a:t>
            </a:r>
            <a:r>
              <a:rPr lang="ko-KR" altLang="en-US" sz="1200"/>
              <a:t>의뢰 일자</a:t>
            </a:r>
            <a:r>
              <a:rPr lang="en-US" altLang="ko-KR" sz="1200"/>
              <a:t>, </a:t>
            </a:r>
            <a:r>
              <a:rPr lang="ko-KR" altLang="en-US" sz="1200"/>
              <a:t>작성일자 의뢰 구분 등 출하</a:t>
            </a:r>
            <a:r>
              <a:rPr lang="en-US" altLang="ko-KR" sz="1200"/>
              <a:t>/</a:t>
            </a:r>
            <a:r>
              <a:rPr lang="ko-KR" altLang="en-US" sz="1200"/>
              <a:t>장작 의뢰서 정보를 입력하고 저장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계약리스트에서 해당 계약 번호를 클릭 하여 출하</a:t>
            </a:r>
            <a:r>
              <a:rPr lang="en-US" altLang="ko-KR" sz="1200"/>
              <a:t>/</a:t>
            </a:r>
            <a:r>
              <a:rPr lang="ko-KR" altLang="en-US" sz="1200"/>
              <a:t>장작의뢰서 정보를 조회 하고 </a:t>
            </a:r>
            <a:r>
              <a:rPr lang="en-US" altLang="ko-KR" sz="1200"/>
              <a:t>, </a:t>
            </a:r>
            <a:r>
              <a:rPr lang="ko-KR" altLang="en-US" sz="1200"/>
              <a:t>조회된 데이터를 수정</a:t>
            </a:r>
            <a:r>
              <a:rPr lang="en-US" altLang="ko-KR" sz="1200"/>
              <a:t>, </a:t>
            </a:r>
            <a:r>
              <a:rPr lang="ko-KR" altLang="en-US" sz="1200"/>
              <a:t>삭제 할 수 있다</a:t>
            </a:r>
            <a:r>
              <a:rPr lang="en-US" altLang="ko-KR" sz="1200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계약리스트에서 해당 라인을 선택 하면 해당 계약의 계약 정보</a:t>
            </a:r>
            <a:r>
              <a:rPr lang="en-US" altLang="ko-KR" sz="1200" b="1"/>
              <a:t>, </a:t>
            </a:r>
            <a:r>
              <a:rPr lang="ko-KR" altLang="en-US" sz="1200" b="1"/>
              <a:t>옵션 사항</a:t>
            </a:r>
            <a:r>
              <a:rPr lang="en-US" altLang="ko-KR" sz="1200" b="1"/>
              <a:t>, </a:t>
            </a:r>
            <a:r>
              <a:rPr lang="ko-KR" altLang="en-US" sz="1200" b="1"/>
              <a:t>부대 비용 등이 조회된다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3-3. </a:t>
            </a:r>
            <a:r>
              <a:rPr lang="ko-KR" altLang="en-US" sz="1600">
                <a:latin typeface="굴림체"/>
                <a:ea typeface="굴림체"/>
              </a:rPr>
              <a:t>작업지시서 </a:t>
            </a:r>
            <a:r>
              <a:rPr lang="en-US" altLang="ko-KR" sz="1600">
                <a:latin typeface="굴림체"/>
                <a:ea typeface="굴림체"/>
              </a:rPr>
              <a:t>– </a:t>
            </a:r>
            <a:r>
              <a:rPr lang="ko-KR" altLang="en-US" sz="1600">
                <a:latin typeface="굴림체"/>
                <a:ea typeface="굴림체"/>
              </a:rPr>
              <a:t>출고 의뢰서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- </a:t>
            </a:r>
            <a:r>
              <a:rPr lang="ko-KR" altLang="en-US" sz="1600">
                <a:latin typeface="굴림체"/>
                <a:ea typeface="굴림체"/>
              </a:rPr>
              <a:t>계약 리스트를 조회 하고 해당 계약의 출고 의뢰서를 저장</a:t>
            </a:r>
            <a:r>
              <a:rPr lang="en-US" altLang="ko-KR" sz="1600">
                <a:latin typeface="굴림체"/>
                <a:ea typeface="굴림체"/>
              </a:rPr>
              <a:t>.</a:t>
            </a:r>
            <a:endParaRPr lang="ko-KR" altLang="en-US" sz="1600">
              <a:latin typeface="굴림체"/>
              <a:ea typeface="굴림체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37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생산관리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 사용자매뉴얼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308776" y="2365457"/>
            <a:ext cx="4527281" cy="216818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354708" y="4359007"/>
            <a:ext cx="4454277" cy="238342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3-4. </a:t>
            </a:r>
            <a:r>
              <a:rPr lang="ko-KR" altLang="en-US" sz="1600">
                <a:latin typeface="굴림체"/>
                <a:ea typeface="굴림체"/>
              </a:rPr>
              <a:t>작업지시서</a:t>
            </a:r>
            <a:r>
              <a:rPr lang="en-US" altLang="ko-KR" sz="1600">
                <a:latin typeface="굴림체"/>
                <a:ea typeface="굴림체"/>
              </a:rPr>
              <a:t>– </a:t>
            </a:r>
            <a:r>
              <a:rPr lang="ko-KR" altLang="en-US" sz="1600">
                <a:latin typeface="굴림체"/>
                <a:ea typeface="굴림체"/>
              </a:rPr>
              <a:t>기본옵션</a:t>
            </a:r>
          </a:p>
          <a:p>
            <a:pPr marL="285750" indent="-285750">
              <a:buFontTx/>
              <a:buChar char="-"/>
              <a:defRPr/>
            </a:pPr>
            <a:r>
              <a:rPr lang="ko-KR" altLang="en-US" sz="1600">
                <a:latin typeface="굴림체"/>
                <a:ea typeface="굴림체"/>
              </a:rPr>
              <a:t>계약 리스트를 조회 하고 해당 계약의 기본옵션을 저장</a:t>
            </a:r>
            <a:r>
              <a:rPr lang="en-US" altLang="ko-KR" sz="1600">
                <a:latin typeface="굴림체"/>
                <a:ea typeface="굴림체"/>
              </a:rPr>
              <a:t>.</a:t>
            </a:r>
            <a:endParaRPr lang="ko-KR" altLang="en-US" sz="1600">
              <a:latin typeface="굴림체"/>
              <a:ea typeface="굴림체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계약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사업부</a:t>
            </a:r>
            <a:r>
              <a:rPr lang="en-US" altLang="ko-KR" sz="1200"/>
              <a:t>, </a:t>
            </a:r>
            <a:r>
              <a:rPr lang="ko-KR" altLang="en-US" sz="1200"/>
              <a:t>계약 년 월</a:t>
            </a:r>
            <a:r>
              <a:rPr lang="en-US" altLang="ko-KR" sz="1200"/>
              <a:t>, 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계약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기본옵션 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기본옵션 버튼을 클릭</a:t>
            </a:r>
            <a:r>
              <a:rPr lang="en-US" altLang="ko-KR" sz="1200"/>
              <a:t>, </a:t>
            </a:r>
            <a:r>
              <a:rPr lang="ko-KR" altLang="en-US" sz="1200"/>
              <a:t>기본 옵션 정보 창이 뜨면</a:t>
            </a:r>
            <a:r>
              <a:rPr lang="en-US" altLang="ko-KR" sz="1200"/>
              <a:t> </a:t>
            </a:r>
            <a:r>
              <a:rPr lang="ko-KR" altLang="en-US" sz="1200"/>
              <a:t>기본 옵션 전체 리스트가 조회 되고 여기서 포함 란의 체크 박스를 체크 하여 포함여부를 표시 하고 나서 저장</a:t>
            </a:r>
            <a:r>
              <a:rPr lang="en-US" altLang="ko-KR" sz="1200"/>
              <a:t>- </a:t>
            </a:r>
            <a:r>
              <a:rPr lang="ko-KR" altLang="en-US" sz="1200"/>
              <a:t>여러 개 동시 선택 가능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계약리스트에서 해당 라인을 선택 하면 해당 계약의 계약 정보</a:t>
            </a:r>
            <a:r>
              <a:rPr lang="en-US" altLang="ko-KR" sz="1200" b="1"/>
              <a:t>, </a:t>
            </a:r>
            <a:r>
              <a:rPr lang="ko-KR" altLang="en-US" sz="1200" b="1"/>
              <a:t>옵션 사항</a:t>
            </a:r>
            <a:r>
              <a:rPr lang="en-US" altLang="ko-KR" sz="1200" b="1"/>
              <a:t>, </a:t>
            </a:r>
            <a:r>
              <a:rPr lang="ko-KR" altLang="en-US" sz="1200" b="1"/>
              <a:t>부대 비용 등이 조회된다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38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생산관리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 사용자매뉴얼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308776" y="2365457"/>
            <a:ext cx="4527281" cy="216818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354708" y="4359007"/>
            <a:ext cx="4454277" cy="238342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3-5. </a:t>
            </a:r>
            <a:r>
              <a:rPr lang="ko-KR" altLang="en-US" sz="1600">
                <a:latin typeface="굴림체"/>
                <a:ea typeface="굴림체"/>
              </a:rPr>
              <a:t>작업지시서 </a:t>
            </a:r>
            <a:r>
              <a:rPr lang="en-US" altLang="ko-KR" sz="1600">
                <a:latin typeface="굴림체"/>
                <a:ea typeface="굴림체"/>
              </a:rPr>
              <a:t>– </a:t>
            </a:r>
            <a:r>
              <a:rPr lang="ko-KR" altLang="en-US" sz="1600">
                <a:latin typeface="굴림체"/>
                <a:ea typeface="굴림체"/>
              </a:rPr>
              <a:t>추가 옵션</a:t>
            </a:r>
          </a:p>
          <a:p>
            <a:pPr marL="285750" indent="-285750">
              <a:buFontTx/>
              <a:buChar char="-"/>
              <a:defRPr/>
            </a:pPr>
            <a:r>
              <a:rPr lang="ko-KR" altLang="en-US" sz="1600">
                <a:latin typeface="굴림체"/>
                <a:ea typeface="굴림체"/>
              </a:rPr>
              <a:t>계약 리스트를 조회 하고 해당 계약의 추가 옵션을 저장</a:t>
            </a:r>
            <a:r>
              <a:rPr lang="en-US" altLang="ko-KR" sz="1600">
                <a:latin typeface="굴림체"/>
                <a:ea typeface="굴림체"/>
              </a:rPr>
              <a:t>.</a:t>
            </a:r>
            <a:endParaRPr lang="ko-KR" altLang="en-US" sz="1600">
              <a:latin typeface="굴림체"/>
              <a:ea typeface="굴림체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계약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사업부</a:t>
            </a:r>
            <a:r>
              <a:rPr lang="en-US" altLang="ko-KR" sz="1200"/>
              <a:t>, </a:t>
            </a:r>
            <a:r>
              <a:rPr lang="ko-KR" altLang="en-US" sz="1200"/>
              <a:t>계약 년 월</a:t>
            </a:r>
            <a:r>
              <a:rPr lang="en-US" altLang="ko-KR" sz="1200"/>
              <a:t>, 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계약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추가 옵션 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추가 옵션 버튼을 클릭</a:t>
            </a:r>
            <a:r>
              <a:rPr lang="en-US" altLang="ko-KR" sz="1200"/>
              <a:t>, </a:t>
            </a:r>
            <a:r>
              <a:rPr lang="ko-KR" altLang="en-US" sz="1200"/>
              <a:t>추가 옵션 정보 창이 뜨면</a:t>
            </a:r>
            <a:r>
              <a:rPr lang="en-US" altLang="ko-KR" sz="1200"/>
              <a:t> </a:t>
            </a:r>
            <a:r>
              <a:rPr lang="ko-KR" altLang="en-US" sz="1200"/>
              <a:t>추가 옵션 전체 리스트가 조회 되고 여기서 선택 란의 체크 박스를 체크 하여  선택 여부를 표시 하고 나서 아래 화살표 버튼을 클릭 하여 해당 사항 아래 리스트에 뜨면 저장 된 것임</a:t>
            </a:r>
            <a:r>
              <a:rPr lang="en-US" altLang="ko-KR" sz="1200"/>
              <a:t>.- </a:t>
            </a:r>
            <a:r>
              <a:rPr lang="ko-KR" altLang="en-US" sz="1200"/>
              <a:t>동시 선택 가능</a:t>
            </a:r>
          </a:p>
          <a:p>
            <a:pPr marL="228600" indent="-228600">
              <a:buAutoNum type="circleNumDbPlain"/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계약리스트에서 해당 라인을 선택 하면 해당 계약의 계약 정보</a:t>
            </a:r>
            <a:r>
              <a:rPr lang="en-US" altLang="ko-KR" sz="1200" b="1"/>
              <a:t>, </a:t>
            </a:r>
            <a:r>
              <a:rPr lang="ko-KR" altLang="en-US" sz="1200" b="1"/>
              <a:t>옵션 사항</a:t>
            </a:r>
            <a:r>
              <a:rPr lang="en-US" altLang="ko-KR" sz="1200" b="1"/>
              <a:t>, </a:t>
            </a:r>
            <a:r>
              <a:rPr lang="ko-KR" altLang="en-US" sz="1200" b="1"/>
              <a:t>부대 비용 등이 조회된다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39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생산관리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 사용자매뉴얼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24528" y="2367437"/>
            <a:ext cx="4601986" cy="206967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1632376" y="4084219"/>
            <a:ext cx="3248143" cy="25764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계약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사업부</a:t>
            </a:r>
            <a:r>
              <a:rPr lang="en-US" altLang="ko-KR" sz="1200"/>
              <a:t>, </a:t>
            </a:r>
            <a:r>
              <a:rPr lang="ko-KR" altLang="en-US" sz="1200"/>
              <a:t>계약 년 월</a:t>
            </a:r>
            <a:r>
              <a:rPr lang="en-US" altLang="ko-KR" sz="1200"/>
              <a:t>, 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계약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부대비용 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부대비용 버튼을 클릭</a:t>
            </a:r>
            <a:r>
              <a:rPr lang="en-US" altLang="ko-KR" sz="1200"/>
              <a:t>, </a:t>
            </a:r>
            <a:r>
              <a:rPr lang="ko-KR" altLang="en-US" sz="1200"/>
              <a:t>부대비용 정보 창이 뜨면</a:t>
            </a:r>
            <a:r>
              <a:rPr lang="en-US" altLang="ko-KR" sz="1200"/>
              <a:t> </a:t>
            </a:r>
            <a:r>
              <a:rPr lang="ko-KR" altLang="en-US" sz="1200"/>
              <a:t>부대비용 전체 리스트가 조회 되고 여기서 선택 란의 체크 박스를 체크 하고 나서 저장</a:t>
            </a:r>
            <a:r>
              <a:rPr lang="en-US" altLang="ko-KR" sz="1200"/>
              <a:t>- </a:t>
            </a:r>
            <a:r>
              <a:rPr lang="ko-KR" altLang="en-US" sz="1200"/>
              <a:t>여러 개 동시 선택 가능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계약리스트에서 해당 라인을 선택 하면 해당 계약의 계약 정보</a:t>
            </a:r>
            <a:r>
              <a:rPr lang="en-US" altLang="ko-KR" sz="1200" b="1"/>
              <a:t>, </a:t>
            </a:r>
            <a:r>
              <a:rPr lang="ko-KR" altLang="en-US" sz="1200" b="1"/>
              <a:t>옵션 사항</a:t>
            </a:r>
            <a:r>
              <a:rPr lang="en-US" altLang="ko-KR" sz="1200" b="1"/>
              <a:t>, </a:t>
            </a:r>
            <a:r>
              <a:rPr lang="ko-KR" altLang="en-US" sz="1200" b="1"/>
              <a:t>부대 비용 등이 조회된다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3-6. </a:t>
            </a:r>
            <a:r>
              <a:rPr lang="ko-KR" altLang="en-US" sz="1600">
                <a:latin typeface="굴림체"/>
                <a:ea typeface="굴림체"/>
              </a:rPr>
              <a:t>작업지시서 </a:t>
            </a:r>
            <a:r>
              <a:rPr lang="en-US" altLang="ko-KR" sz="1600">
                <a:latin typeface="굴림체"/>
                <a:ea typeface="굴림체"/>
              </a:rPr>
              <a:t>– </a:t>
            </a:r>
            <a:r>
              <a:rPr lang="ko-KR" altLang="en-US" sz="1600">
                <a:latin typeface="굴림체"/>
                <a:ea typeface="굴림체"/>
              </a:rPr>
              <a:t>부대비용</a:t>
            </a:r>
          </a:p>
          <a:p>
            <a:pPr lvl="0">
              <a:defRPr/>
            </a:pPr>
            <a:r>
              <a:rPr lang="ko-KR" altLang="en-US" sz="1600">
                <a:latin typeface="굴림체"/>
                <a:ea typeface="굴림체"/>
              </a:rPr>
              <a:t>계약 리스트를 조회 하고 해당 계약의 부대비용을 저장</a:t>
            </a:r>
            <a:r>
              <a:rPr lang="en-US" altLang="ko-KR" sz="1600">
                <a:latin typeface="굴림체"/>
                <a:ea typeface="굴림체"/>
              </a:rPr>
              <a:t>.</a:t>
            </a:r>
            <a:endParaRPr lang="ko-KR" altLang="en-US" sz="1600">
              <a:latin typeface="굴림체"/>
              <a:ea typeface="굴림체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40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생산관리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 사용자매뉴얼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4. </a:t>
            </a:r>
            <a:r>
              <a:rPr lang="ko-KR" altLang="en-US" sz="1600">
                <a:latin typeface="굴림체"/>
                <a:ea typeface="굴림체"/>
              </a:rPr>
              <a:t>공정실적등록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  - </a:t>
            </a:r>
            <a:r>
              <a:rPr lang="ko-KR" altLang="en-US" sz="1600">
                <a:latin typeface="굴림체"/>
                <a:ea typeface="굴림체"/>
              </a:rPr>
              <a:t>생산 조립 리스트를 조회하고 입고의뢰자료를 생성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생산조립리스트 조회 되지 않음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사업부</a:t>
            </a:r>
            <a:r>
              <a:rPr lang="en-US" altLang="ko-KR" sz="1200"/>
              <a:t>, </a:t>
            </a:r>
            <a:r>
              <a:rPr lang="ko-KR" altLang="en-US" sz="1200"/>
              <a:t>생산일자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생산 조회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등록</a:t>
            </a:r>
          </a:p>
          <a:p>
            <a:pPr marL="228600" indent="-228600">
              <a:buFontTx/>
              <a:buAutoNum type="circleNumDbPlain"/>
              <a:defRPr/>
            </a:pPr>
            <a:r>
              <a:rPr lang="ko-KR" altLang="en-US" sz="1200"/>
              <a:t>사업부를 선택하고</a:t>
            </a:r>
            <a:r>
              <a:rPr lang="en-US" altLang="ko-KR" sz="1200"/>
              <a:t>, </a:t>
            </a:r>
            <a:r>
              <a:rPr lang="ko-KR" altLang="en-US" sz="1200"/>
              <a:t>생산 일을 선택 한 후 등록 버튼을 클릭 하여 생산 조립 등록 창이 뜨면 생산조립정보를 입력 한 후에 저장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저장 후에는 하단 리스트에 입력한 내용을 확인 할 수 있음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하단 리스트를 클릭하여 내용을 수정</a:t>
            </a:r>
            <a:r>
              <a:rPr lang="en-US" altLang="ko-KR" sz="1200"/>
              <a:t>, </a:t>
            </a:r>
            <a:r>
              <a:rPr lang="ko-KR" altLang="en-US" sz="1200"/>
              <a:t>삭제 할 수 있음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3. </a:t>
            </a:r>
            <a:r>
              <a:rPr lang="ko-KR" altLang="en-US" sz="1200" b="1"/>
              <a:t>입고의뢰자료 생성</a:t>
            </a:r>
          </a:p>
          <a:p>
            <a:pPr lvl="0">
              <a:defRPr/>
            </a:pPr>
            <a:r>
              <a:rPr lang="ko-KR" altLang="en-US" sz="1200"/>
              <a:t>입고 의뢰 자료 생성 버튼을 클릭 하면 조회된 생산 조립 리스트에 해당 하는 입고 의뢰 품목 정보가 자동으로 입력됨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72480" y="2767445"/>
            <a:ext cx="4644516" cy="245499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272479" y="4499556"/>
            <a:ext cx="3801018" cy="19486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41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생산관리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 사용자매뉴얼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5. </a:t>
            </a:r>
            <a:r>
              <a:rPr lang="ko-KR" altLang="en-US" sz="1600">
                <a:latin typeface="굴림체"/>
                <a:ea typeface="굴림체"/>
              </a:rPr>
              <a:t>최종제품 검사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 - </a:t>
            </a:r>
            <a:r>
              <a:rPr lang="ko-KR" altLang="en-US" sz="1600">
                <a:latin typeface="굴림체"/>
                <a:ea typeface="굴림체"/>
              </a:rPr>
              <a:t>검사 의뢰서 리스트를 조회 하고 검사 의뢰 등록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검사의뢰 리스트 조회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사업부 </a:t>
            </a:r>
            <a:r>
              <a:rPr lang="en-US" altLang="ko-KR" sz="1200"/>
              <a:t>, </a:t>
            </a:r>
            <a:r>
              <a:rPr lang="ko-KR" altLang="en-US" sz="1200"/>
              <a:t>의뢰 년월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검사의뢰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등록</a:t>
            </a:r>
          </a:p>
          <a:p>
            <a:pPr marL="228600" indent="-228600">
              <a:buFontTx/>
              <a:buAutoNum type="circleNumDbPlain"/>
              <a:defRPr/>
            </a:pPr>
            <a:r>
              <a:rPr lang="ko-KR" altLang="en-US" sz="1200"/>
              <a:t>등록 버튼을 클릭</a:t>
            </a:r>
            <a:r>
              <a:rPr lang="en-US" altLang="ko-KR" sz="1200"/>
              <a:t>, </a:t>
            </a:r>
            <a:r>
              <a:rPr lang="ko-KR" altLang="en-US" sz="1200"/>
              <a:t>검사의뢰정보 창이 뜨면 계약번호를 선택 하고 의뢰일자등 검사의뢰정보를 입력하고 저장</a:t>
            </a:r>
          </a:p>
          <a:p>
            <a:pPr marL="228600" indent="-228600">
              <a:buFontTx/>
              <a:buAutoNum type="circleNumDbPlain"/>
              <a:defRPr/>
            </a:pPr>
            <a:r>
              <a:rPr lang="ko-KR" altLang="en-US" sz="1200"/>
              <a:t>검사의뢰서리스트에서 검사의뢰번호를 클릭 하면 검사의뢰정보가 조회되고 여기서 검사의뢰정보를 수정 삭제 처리할 수 있음</a:t>
            </a:r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51375" y="2852936"/>
            <a:ext cx="4611615" cy="163628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295943" y="4041754"/>
            <a:ext cx="4621053" cy="14409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267718" y="2579982"/>
            <a:ext cx="4622800" cy="1636880"/>
          </a:xfrm>
          <a:prstGeom prst="rect">
            <a:avLst/>
          </a:prstGeom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5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42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생산관리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 사용자매뉴얼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250460" y="3906349"/>
            <a:ext cx="4640058" cy="135674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6. </a:t>
            </a:r>
            <a:r>
              <a:rPr lang="ko-KR" altLang="en-US" sz="1600">
                <a:latin typeface="굴림체"/>
                <a:ea typeface="굴림체"/>
              </a:rPr>
              <a:t>완성제품입고 관리</a:t>
            </a:r>
          </a:p>
          <a:p>
            <a:pPr lvl="0">
              <a:defRPr/>
            </a:pPr>
            <a:r>
              <a:rPr lang="ko-KR" altLang="en-US" sz="1600">
                <a:latin typeface="굴림체"/>
                <a:ea typeface="굴림체"/>
              </a:rPr>
              <a:t>  </a:t>
            </a:r>
            <a:r>
              <a:rPr lang="en-US" altLang="ko-KR" sz="1600">
                <a:latin typeface="굴림체"/>
                <a:ea typeface="굴림체"/>
              </a:rPr>
              <a:t>- </a:t>
            </a:r>
            <a:r>
              <a:rPr lang="ko-KR" altLang="en-US" sz="1600">
                <a:latin typeface="굴림체"/>
                <a:ea typeface="굴림체"/>
              </a:rPr>
              <a:t>완성 제품 입고 정보를 조회 및 저장</a:t>
            </a:r>
            <a:r>
              <a:rPr lang="en-US" altLang="ko-KR" sz="1600">
                <a:latin typeface="굴림체"/>
                <a:ea typeface="굴림체"/>
              </a:rPr>
              <a:t>.</a:t>
            </a:r>
            <a:endParaRPr lang="ko-KR" altLang="en-US" sz="1600">
              <a:latin typeface="굴림체"/>
              <a:ea typeface="굴림체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제품 입고 리스트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사업부</a:t>
            </a:r>
            <a:r>
              <a:rPr lang="en-US" altLang="ko-KR" sz="1200"/>
              <a:t>, </a:t>
            </a:r>
            <a:r>
              <a:rPr lang="ko-KR" altLang="en-US" sz="1200"/>
              <a:t>입고 년 월</a:t>
            </a:r>
            <a:r>
              <a:rPr lang="en-US" altLang="ko-KR" sz="1200"/>
              <a:t>, 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제품 입고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등록 버튼을 클릭</a:t>
            </a:r>
            <a:r>
              <a:rPr lang="en-US" altLang="ko-KR" sz="1200"/>
              <a:t>, </a:t>
            </a:r>
            <a:r>
              <a:rPr lang="ko-KR" altLang="en-US" sz="1200"/>
              <a:t>제품 입고 정보 창이 뜨면</a:t>
            </a:r>
            <a:r>
              <a:rPr lang="en-US" altLang="ko-KR" sz="1200"/>
              <a:t> </a:t>
            </a:r>
            <a:r>
              <a:rPr lang="ko-KR" altLang="en-US" sz="1200"/>
              <a:t>입고 일자</a:t>
            </a:r>
            <a:r>
              <a:rPr lang="en-US" altLang="ko-KR" sz="1200"/>
              <a:t>, </a:t>
            </a:r>
            <a:r>
              <a:rPr lang="ko-KR" altLang="en-US" sz="1200"/>
              <a:t>입고 수량</a:t>
            </a:r>
            <a:r>
              <a:rPr lang="en-US" altLang="ko-KR" sz="1200"/>
              <a:t>, </a:t>
            </a:r>
            <a:r>
              <a:rPr lang="ko-KR" altLang="en-US" sz="1200"/>
              <a:t>비고를 입력하고 제품 란은 </a:t>
            </a:r>
            <a:r>
              <a:rPr lang="en-US" altLang="ko-KR" sz="1200"/>
              <a:t>?</a:t>
            </a:r>
            <a:r>
              <a:rPr lang="ko-KR" altLang="en-US" sz="1200"/>
              <a:t>버튼을 클릭 하여 제품을 선택한다</a:t>
            </a:r>
            <a:r>
              <a:rPr lang="en-US" altLang="ko-KR" sz="1200"/>
              <a:t>. </a:t>
            </a:r>
            <a:r>
              <a:rPr lang="ko-KR" altLang="en-US" sz="1200"/>
              <a:t>입력과 선택을 완료하고 저장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제품 입고 리스트에서 입고 번호를 클릭 하면 제품 입고 정보가 조회 되고 여기서 제품 입고 정보를 수정 삭제 할 수 있음</a:t>
            </a:r>
            <a:r>
              <a:rPr lang="en-US" altLang="ko-KR" sz="1200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43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구매자재관리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1-1. </a:t>
            </a:r>
            <a:r>
              <a:rPr lang="ko-KR" altLang="en-US" sz="1600">
                <a:latin typeface="굴림체"/>
                <a:ea typeface="굴림체"/>
              </a:rPr>
              <a:t>품목관리 </a:t>
            </a:r>
            <a:r>
              <a:rPr lang="en-US" altLang="ko-KR" sz="1600">
                <a:latin typeface="굴림체"/>
                <a:ea typeface="굴림체"/>
              </a:rPr>
              <a:t>– </a:t>
            </a:r>
            <a:r>
              <a:rPr lang="ko-KR" altLang="en-US" sz="1600">
                <a:latin typeface="굴림체"/>
                <a:ea typeface="굴림체"/>
              </a:rPr>
              <a:t>품목 등록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 - </a:t>
            </a:r>
            <a:r>
              <a:rPr lang="ko-KR" altLang="en-US" sz="1600">
                <a:latin typeface="굴림체"/>
                <a:ea typeface="굴림체"/>
              </a:rPr>
              <a:t>품목리스트를 조회 하고 품목을 저장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품목 리스트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Assay </a:t>
            </a:r>
            <a:r>
              <a:rPr lang="ko-KR" altLang="en-US" sz="1200"/>
              <a:t>품목</a:t>
            </a:r>
            <a:r>
              <a:rPr lang="en-US" altLang="ko-KR" sz="1200"/>
              <a:t>, </a:t>
            </a:r>
            <a:r>
              <a:rPr lang="ko-KR" altLang="en-US" sz="1200"/>
              <a:t>품목구분</a:t>
            </a:r>
            <a:r>
              <a:rPr lang="en-US" altLang="ko-KR" sz="1200"/>
              <a:t>, </a:t>
            </a:r>
            <a:r>
              <a:rPr lang="ko-KR" altLang="en-US" sz="1200"/>
              <a:t>사용구분</a:t>
            </a:r>
            <a:r>
              <a:rPr lang="en-US" altLang="ko-KR" sz="1200"/>
              <a:t>, </a:t>
            </a:r>
            <a:r>
              <a:rPr lang="ko-KR" altLang="en-US" sz="1200"/>
              <a:t>조달형태</a:t>
            </a:r>
            <a:r>
              <a:rPr lang="en-US" altLang="ko-KR" sz="1200"/>
              <a:t>, </a:t>
            </a:r>
            <a:r>
              <a:rPr lang="ko-KR" altLang="en-US" sz="1200"/>
              <a:t>자재관리등급</a:t>
            </a:r>
            <a:r>
              <a:rPr lang="en-US" altLang="ko-KR" sz="1200"/>
              <a:t>, </a:t>
            </a:r>
            <a:r>
              <a:rPr lang="ko-KR" altLang="en-US" sz="1200"/>
              <a:t>사급여부</a:t>
            </a:r>
            <a:r>
              <a:rPr lang="en-US" altLang="ko-KR" sz="1200"/>
              <a:t>, </a:t>
            </a:r>
            <a:r>
              <a:rPr lang="ko-KR" altLang="en-US" sz="1200"/>
              <a:t>원부자재</a:t>
            </a:r>
            <a:r>
              <a:rPr lang="en-US" altLang="ko-KR" sz="1200"/>
              <a:t> 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품목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등록 버튼을 클릭</a:t>
            </a:r>
            <a:r>
              <a:rPr lang="en-US" altLang="ko-KR" sz="1200"/>
              <a:t>, </a:t>
            </a:r>
            <a:r>
              <a:rPr lang="ko-KR" altLang="en-US" sz="1200"/>
              <a:t>품목 등록 정보 창이 뜨면</a:t>
            </a:r>
            <a:r>
              <a:rPr lang="en-US" altLang="ko-KR" sz="1200"/>
              <a:t> </a:t>
            </a:r>
            <a:r>
              <a:rPr lang="ko-KR" altLang="en-US" sz="1200"/>
              <a:t>품목번호의 </a:t>
            </a:r>
            <a:r>
              <a:rPr lang="en-US" altLang="ko-KR" sz="1200"/>
              <a:t>?</a:t>
            </a:r>
            <a:r>
              <a:rPr lang="ko-KR" altLang="en-US" sz="1200"/>
              <a:t>버튼을 클릭하여 선택하고</a:t>
            </a:r>
            <a:r>
              <a:rPr lang="en-US" altLang="ko-KR" sz="1200"/>
              <a:t>, </a:t>
            </a:r>
            <a:r>
              <a:rPr lang="ko-KR" altLang="en-US" sz="1200"/>
              <a:t>형상정보</a:t>
            </a:r>
            <a:r>
              <a:rPr lang="en-US" altLang="ko-KR" sz="1200"/>
              <a:t>, </a:t>
            </a:r>
            <a:r>
              <a:rPr lang="ko-KR" altLang="en-US" sz="1200"/>
              <a:t>발주정보</a:t>
            </a:r>
            <a:r>
              <a:rPr lang="en-US" altLang="ko-KR" sz="1200"/>
              <a:t>, </a:t>
            </a:r>
            <a:r>
              <a:rPr lang="ko-KR" altLang="en-US" sz="1200"/>
              <a:t>자재 정보를 입력 하고 저장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품목 리스트에서 품목 번호를 클릭 하면 품목 정보가 조회 되고 여기서 품목 정보를 수정 삭제 할 수 있음</a:t>
            </a:r>
            <a:r>
              <a:rPr lang="en-US" altLang="ko-KR" sz="1200"/>
              <a:t>.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품목 리스트에서 해당 라인을 선택 하면 해당 품목 번호의 형상정보</a:t>
            </a:r>
            <a:r>
              <a:rPr lang="en-US" altLang="ko-KR" sz="1200" b="1"/>
              <a:t>, </a:t>
            </a:r>
            <a:r>
              <a:rPr lang="ko-KR" altLang="en-US" sz="1200" b="1"/>
              <a:t>자재정보 기종코드정보</a:t>
            </a:r>
            <a:r>
              <a:rPr lang="en-US" altLang="ko-KR" sz="1200" b="1"/>
              <a:t>, </a:t>
            </a:r>
            <a:r>
              <a:rPr lang="ko-KR" altLang="en-US" sz="1200" b="1"/>
              <a:t>업체단가 정보가 조회 된다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5"/>
          <a:stretch>
            <a:fillRect/>
          </a:stretch>
        </p:blipFill>
        <p:spPr>
          <a:xfrm>
            <a:off x="272480" y="2313538"/>
            <a:ext cx="4586288" cy="242375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416496" y="4277186"/>
            <a:ext cx="3862908" cy="2280564"/>
          </a:xfrm>
          <a:prstGeom prst="rect">
            <a:avLst/>
          </a:prstGeom>
        </p:spPr>
      </p:pic>
      <p:sp>
        <p:nvSpPr>
          <p:cNvPr id="40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3-1)</a:t>
            </a:r>
            <a:r>
              <a:rPr kumimoji="0" lang="ko-KR" altLang="en-US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사용자매뉴얼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44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구매자재관리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1-2. </a:t>
            </a:r>
            <a:r>
              <a:rPr lang="ko-KR" altLang="en-US" sz="1600">
                <a:latin typeface="굴림체"/>
                <a:ea typeface="굴림체"/>
              </a:rPr>
              <a:t>품목관리 </a:t>
            </a:r>
            <a:r>
              <a:rPr lang="en-US" altLang="ko-KR" sz="1600">
                <a:latin typeface="굴림체"/>
                <a:ea typeface="굴림체"/>
              </a:rPr>
              <a:t>– </a:t>
            </a:r>
            <a:r>
              <a:rPr lang="ko-KR" altLang="en-US" sz="1600">
                <a:latin typeface="굴림체"/>
                <a:ea typeface="굴림체"/>
              </a:rPr>
              <a:t>업체단가정보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 - </a:t>
            </a:r>
            <a:r>
              <a:rPr lang="ko-KR" altLang="en-US" sz="1600">
                <a:latin typeface="굴림체"/>
                <a:ea typeface="굴림체"/>
              </a:rPr>
              <a:t>품목리스트를 조회 하고 해당 품목의 업체단가정보를 등록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품목 리스트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Assay </a:t>
            </a:r>
            <a:r>
              <a:rPr lang="ko-KR" altLang="en-US" sz="1200"/>
              <a:t>품목</a:t>
            </a:r>
            <a:r>
              <a:rPr lang="en-US" altLang="ko-KR" sz="1200"/>
              <a:t>, </a:t>
            </a:r>
            <a:r>
              <a:rPr lang="ko-KR" altLang="en-US" sz="1200"/>
              <a:t>품목구분</a:t>
            </a:r>
            <a:r>
              <a:rPr lang="en-US" altLang="ko-KR" sz="1200"/>
              <a:t>, </a:t>
            </a:r>
            <a:r>
              <a:rPr lang="ko-KR" altLang="en-US" sz="1200"/>
              <a:t>사용구분</a:t>
            </a:r>
            <a:r>
              <a:rPr lang="en-US" altLang="ko-KR" sz="1200"/>
              <a:t>, </a:t>
            </a:r>
            <a:r>
              <a:rPr lang="ko-KR" altLang="en-US" sz="1200"/>
              <a:t>조달형태</a:t>
            </a:r>
            <a:r>
              <a:rPr lang="en-US" altLang="ko-KR" sz="1200"/>
              <a:t>, </a:t>
            </a:r>
            <a:r>
              <a:rPr lang="ko-KR" altLang="en-US" sz="1200"/>
              <a:t>자재관리등급</a:t>
            </a:r>
            <a:r>
              <a:rPr lang="en-US" altLang="ko-KR" sz="1200"/>
              <a:t>, </a:t>
            </a:r>
            <a:r>
              <a:rPr lang="ko-KR" altLang="en-US" sz="1200"/>
              <a:t>사급여부</a:t>
            </a:r>
            <a:r>
              <a:rPr lang="en-US" altLang="ko-KR" sz="1200"/>
              <a:t>, </a:t>
            </a:r>
            <a:r>
              <a:rPr lang="ko-KR" altLang="en-US" sz="1200"/>
              <a:t>원부자재</a:t>
            </a:r>
            <a:r>
              <a:rPr lang="en-US" altLang="ko-KR" sz="1200"/>
              <a:t> 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품목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업체 단가 정보의 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등록 버튼을 클릭</a:t>
            </a:r>
            <a:r>
              <a:rPr lang="en-US" altLang="ko-KR" sz="1200"/>
              <a:t>, </a:t>
            </a:r>
            <a:r>
              <a:rPr lang="ko-KR" altLang="en-US" sz="1200"/>
              <a:t>업체단가정보 등록 창이 뜨면</a:t>
            </a:r>
            <a:r>
              <a:rPr lang="en-US" altLang="ko-KR" sz="1200"/>
              <a:t> </a:t>
            </a:r>
            <a:r>
              <a:rPr lang="ko-KR" altLang="en-US" sz="1200"/>
              <a:t>업체 코드의 </a:t>
            </a:r>
            <a:r>
              <a:rPr lang="en-US" altLang="ko-KR" sz="1200"/>
              <a:t>?</a:t>
            </a:r>
            <a:r>
              <a:rPr lang="ko-KR" altLang="en-US" sz="1200"/>
              <a:t>버튼을 클릭하여 업체를 선택하고</a:t>
            </a:r>
            <a:r>
              <a:rPr lang="en-US" altLang="ko-KR" sz="1200"/>
              <a:t>, </a:t>
            </a:r>
            <a:r>
              <a:rPr lang="ko-KR" altLang="en-US" sz="1200"/>
              <a:t>순위 및 단가 정보를 입력 하고 저장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저장 후에는 하단 리스트에 입력한 내용을 확인 할 수 있음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하단 리스트를 클릭하여 내용을 수정</a:t>
            </a:r>
            <a:r>
              <a:rPr lang="en-US" altLang="ko-KR" sz="1200"/>
              <a:t>, </a:t>
            </a:r>
            <a:r>
              <a:rPr lang="ko-KR" altLang="en-US" sz="1200"/>
              <a:t>삭제 할 수 있음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품목 리스트에서 해당 라인을 선택 하면 해당 품목 번호의 형상정보</a:t>
            </a:r>
            <a:r>
              <a:rPr lang="en-US" altLang="ko-KR" sz="1200" b="1"/>
              <a:t>, </a:t>
            </a:r>
            <a:r>
              <a:rPr lang="ko-KR" altLang="en-US" sz="1200" b="1"/>
              <a:t>자재정보 기종코드정보</a:t>
            </a:r>
            <a:r>
              <a:rPr lang="en-US" altLang="ko-KR" sz="1200" b="1"/>
              <a:t>, </a:t>
            </a:r>
            <a:r>
              <a:rPr lang="ko-KR" altLang="en-US" sz="1200" b="1"/>
              <a:t>업체단가 정보가 조회 된다</a:t>
            </a:r>
            <a:r>
              <a:rPr lang="en-US" altLang="ko-KR" sz="1200" b="1"/>
              <a:t>.</a:t>
            </a:r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5"/>
          <a:stretch>
            <a:fillRect/>
          </a:stretch>
        </p:blipFill>
        <p:spPr>
          <a:xfrm>
            <a:off x="272480" y="2313538"/>
            <a:ext cx="4586288" cy="242375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760735" y="4172551"/>
            <a:ext cx="3210860" cy="2137604"/>
          </a:xfrm>
          <a:prstGeom prst="rect">
            <a:avLst/>
          </a:prstGeom>
        </p:spPr>
      </p:pic>
      <p:sp>
        <p:nvSpPr>
          <p:cNvPr id="40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3-1)</a:t>
            </a:r>
            <a:r>
              <a:rPr kumimoji="0" lang="ko-KR" altLang="en-US" sz="2000" b="1" i="0" u="none" strike="noStrike" kern="1200" cap="none" spc="0" normalizeH="0" baseline="0">
                <a:solidFill>
                  <a:srgbClr val="FFFFFF"/>
                </a:solidFill>
                <a:latin typeface="HY견고딕"/>
                <a:ea typeface="HY견고딕"/>
              </a:rPr>
              <a:t> 사용자매뉴얼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45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구매자재관리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 사용자매뉴얼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2. </a:t>
            </a:r>
            <a:r>
              <a:rPr lang="ko-KR" altLang="en-US" sz="1600">
                <a:latin typeface="굴림체"/>
                <a:ea typeface="굴림체"/>
              </a:rPr>
              <a:t>업체관리</a:t>
            </a:r>
          </a:p>
          <a:p>
            <a:pPr lvl="0">
              <a:defRPr/>
            </a:pPr>
            <a:r>
              <a:rPr lang="en-US" altLang="ko-KR" sz="1600">
                <a:latin typeface="굴림체"/>
                <a:ea typeface="굴림체"/>
              </a:rPr>
              <a:t>  - </a:t>
            </a:r>
            <a:r>
              <a:rPr lang="ko-KR" altLang="en-US" sz="1600">
                <a:latin typeface="굴림체"/>
                <a:ea typeface="굴림체"/>
              </a:rPr>
              <a:t>업체 리스트를 조회 하고 등록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/>
              <a:t>1. </a:t>
            </a:r>
            <a:r>
              <a:rPr lang="ko-KR" altLang="en-US" sz="1200" b="1"/>
              <a:t>조회</a:t>
            </a:r>
          </a:p>
          <a:p>
            <a:pPr lvl="0">
              <a:defRPr/>
            </a:pPr>
            <a:r>
              <a:rPr lang="ko-KR" altLang="en-US" sz="1200"/>
              <a:t>① 조회 조건 넣지 않고 조회 시 모든 업체 리스트 조회      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ko-KR" altLang="en-US" sz="1200"/>
              <a:t>② 조회 조건</a:t>
            </a:r>
            <a:r>
              <a:rPr lang="en-US" altLang="ko-KR" sz="1200"/>
              <a:t>: </a:t>
            </a:r>
            <a:r>
              <a:rPr lang="ko-KR" altLang="en-US" sz="1200"/>
              <a:t>업체명</a:t>
            </a:r>
            <a:r>
              <a:rPr lang="en-US" altLang="ko-KR" sz="1200"/>
              <a:t> </a:t>
            </a:r>
          </a:p>
          <a:p>
            <a:pPr lvl="0">
              <a:defRPr/>
            </a:pPr>
            <a:r>
              <a:rPr lang="en-US" altLang="ko-KR" sz="1200"/>
              <a:t>  &gt; </a:t>
            </a:r>
            <a:r>
              <a:rPr lang="ko-KR" altLang="en-US" sz="1200"/>
              <a:t>조건에 맞는 업체 리스트가 조회됨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2. </a:t>
            </a:r>
            <a:r>
              <a:rPr lang="ko-KR" altLang="en-US" sz="1200" b="1"/>
              <a:t>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등록 버튼을 클릭</a:t>
            </a:r>
            <a:r>
              <a:rPr lang="en-US" altLang="ko-KR" sz="1200"/>
              <a:t>, </a:t>
            </a:r>
            <a:r>
              <a:rPr lang="ko-KR" altLang="en-US" sz="1200"/>
              <a:t>업체 정보 창이 뜨면</a:t>
            </a:r>
            <a:r>
              <a:rPr lang="en-US" altLang="ko-KR" sz="1200"/>
              <a:t> </a:t>
            </a:r>
            <a:r>
              <a:rPr lang="ko-KR" altLang="en-US" sz="1200"/>
              <a:t>업체 정보와  협력업체 담당자</a:t>
            </a:r>
            <a:r>
              <a:rPr lang="en-US" altLang="ko-KR" sz="1200"/>
              <a:t>, </a:t>
            </a:r>
            <a:r>
              <a:rPr lang="ko-KR" altLang="en-US" sz="1200"/>
              <a:t>세금계산서 담당자를 입력 하고 저장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/>
              <a:t>업체리스트에서 해당 업체 코드를 클릭 하여 업체 정보를 조회 하고 조회된 데이터를 수정 삭제 할 수 있음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 b="1"/>
              <a:t>※ </a:t>
            </a:r>
            <a:r>
              <a:rPr lang="ko-KR" altLang="en-US" sz="1200" b="1"/>
              <a:t>업체 리스트에서 해당 라인을 선택 하면 해당 업체의 납품품목정보가 조회 됨</a:t>
            </a:r>
          </a:p>
          <a:p>
            <a:pPr lvl="0">
              <a:defRPr/>
            </a:pPr>
            <a:endParaRPr lang="en-US" altLang="ko-KR" sz="1200"/>
          </a:p>
          <a:p>
            <a:pPr lvl="0">
              <a:defRPr/>
            </a:pPr>
            <a:r>
              <a:rPr lang="en-US" altLang="ko-KR" sz="1200"/>
              <a:t> </a:t>
            </a: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 rotWithShape="1">
          <a:blip r:embed="rId5"/>
          <a:stretch>
            <a:fillRect/>
          </a:stretch>
        </p:blipFill>
        <p:spPr>
          <a:xfrm>
            <a:off x="272480" y="2445864"/>
            <a:ext cx="4586288" cy="134317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507293" y="3673443"/>
            <a:ext cx="4238253" cy="2912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46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/>
            <a:r>
              <a:rPr lang="en-US" altLang="ko-KR" sz="1100" b="1" dirty="0">
                <a:solidFill>
                  <a:schemeClr val="bg1"/>
                </a:solidFill>
              </a:rPr>
              <a:t>Integrated Information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구매자재관리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구매자재관리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굴림체" pitchFamily="49" charset="-127"/>
                <a:ea typeface="굴림체" pitchFamily="49" charset="-127"/>
              </a:rPr>
              <a:t>3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구매의뢰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구매 리스트를 조회 하고 등록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en-US" altLang="ko-KR" sz="1200" b="1" dirty="0"/>
              <a:t>1. </a:t>
            </a:r>
            <a:r>
              <a:rPr lang="ko-KR" altLang="en-US" sz="1200" b="1" dirty="0" smtClean="0"/>
              <a:t>조회</a:t>
            </a:r>
            <a:endParaRPr lang="en-US" altLang="ko-KR" sz="1200" dirty="0" smtClean="0"/>
          </a:p>
          <a:p>
            <a:r>
              <a:rPr lang="ko-KR" altLang="en-US" sz="1200" dirty="0"/>
              <a:t>① </a:t>
            </a:r>
            <a:r>
              <a:rPr lang="ko-KR" altLang="en-US" sz="1200" dirty="0" smtClean="0"/>
              <a:t>조회 </a:t>
            </a:r>
            <a:r>
              <a:rPr lang="ko-KR" altLang="en-US" sz="1200" dirty="0"/>
              <a:t>조건 넣지 않고 조회 시 </a:t>
            </a:r>
            <a:r>
              <a:rPr lang="ko-KR" altLang="en-US" sz="1200" dirty="0" smtClean="0"/>
              <a:t>구매 의뢰 리스트 </a:t>
            </a:r>
            <a:r>
              <a:rPr lang="ko-KR" altLang="en-US" sz="1200" dirty="0"/>
              <a:t>조회      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 err="1" smtClean="0"/>
              <a:t>의뢰일자</a:t>
            </a:r>
            <a:r>
              <a:rPr lang="en-US" altLang="ko-KR" sz="1200" dirty="0" smtClean="0"/>
              <a:t> 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&gt; </a:t>
            </a:r>
            <a:r>
              <a:rPr lang="ko-KR" altLang="en-US" sz="1200" dirty="0"/>
              <a:t>조건에 맞는 </a:t>
            </a:r>
            <a:r>
              <a:rPr lang="ko-KR" altLang="en-US" sz="1200" dirty="0" smtClean="0"/>
              <a:t>의뢰 리스트가 </a:t>
            </a:r>
            <a:r>
              <a:rPr lang="ko-KR" altLang="en-US" sz="1200" dirty="0"/>
              <a:t>조회됨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등록</a:t>
            </a:r>
            <a:endParaRPr lang="en-US" altLang="ko-KR" sz="1200" dirty="0"/>
          </a:p>
          <a:p>
            <a:pPr marL="228600" indent="-228600">
              <a:buAutoNum type="circleNumDbPlain"/>
            </a:pPr>
            <a:r>
              <a:rPr lang="ko-KR" altLang="en-US" sz="1200" dirty="0" smtClean="0"/>
              <a:t>등록 버튼을 클릭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구매의뢰등록 창이 뜨면</a:t>
            </a:r>
            <a:r>
              <a:rPr lang="en-US" altLang="ko-KR" sz="1200" dirty="0"/>
              <a:t> </a:t>
            </a:r>
            <a:r>
              <a:rPr lang="ko-KR" altLang="en-US" sz="1200" dirty="0" smtClean="0"/>
              <a:t>사업부와 의뢰 구분을 선택 하고 </a:t>
            </a:r>
            <a:r>
              <a:rPr lang="ko-KR" altLang="en-US" sz="1200" dirty="0" err="1" smtClean="0"/>
              <a:t>로트</a:t>
            </a:r>
            <a:r>
              <a:rPr lang="ko-KR" altLang="en-US" sz="1200" dirty="0" smtClean="0"/>
              <a:t> 번호의 </a:t>
            </a:r>
            <a:r>
              <a:rPr lang="en-US" altLang="ko-KR" sz="1200" dirty="0" smtClean="0"/>
              <a:t>?</a:t>
            </a:r>
            <a:r>
              <a:rPr lang="ko-KR" altLang="en-US" sz="1200" dirty="0" smtClean="0"/>
              <a:t>버튼을 클릭 하여 제품을 선택하고 의뢰 </a:t>
            </a:r>
            <a:r>
              <a:rPr lang="ko-KR" altLang="en-US" sz="1200" dirty="0" err="1" smtClean="0"/>
              <a:t>부서등</a:t>
            </a:r>
            <a:r>
              <a:rPr lang="ko-KR" altLang="en-US" sz="1200" dirty="0" smtClean="0"/>
              <a:t> 구매의뢰정보를 입력하고 나서 </a:t>
            </a:r>
            <a:r>
              <a:rPr lang="ko-KR" altLang="en-US" sz="1200" dirty="0" err="1" smtClean="0"/>
              <a:t>기종별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공정정보의</a:t>
            </a:r>
            <a:r>
              <a:rPr lang="ko-KR" altLang="en-US" sz="1200" dirty="0" smtClean="0"/>
              <a:t> 조회 버튼을 클릭 하여 </a:t>
            </a:r>
            <a:r>
              <a:rPr lang="ko-KR" altLang="en-US" sz="1200" dirty="0" err="1" smtClean="0"/>
              <a:t>기종별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공정정보를</a:t>
            </a:r>
            <a:r>
              <a:rPr lang="ko-KR" altLang="en-US" sz="1200" dirty="0" smtClean="0"/>
              <a:t> 조회 하고 </a:t>
            </a:r>
            <a:r>
              <a:rPr lang="ko-KR" altLang="en-US" sz="1200" dirty="0" err="1" smtClean="0"/>
              <a:t>선택란의</a:t>
            </a:r>
            <a:r>
              <a:rPr lang="ko-KR" altLang="en-US" sz="1200" dirty="0" smtClean="0"/>
              <a:t> 체크 박스를 선택하고 저장 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/>
              <a:t>※ </a:t>
            </a:r>
            <a:r>
              <a:rPr lang="ko-KR" altLang="en-US" sz="1200" b="1" dirty="0" smtClean="0"/>
              <a:t>구매 의뢰 리스트에서 </a:t>
            </a:r>
            <a:r>
              <a:rPr lang="ko-KR" altLang="en-US" sz="1200" b="1" dirty="0"/>
              <a:t>해당 라인을 선택 하면 해당 </a:t>
            </a:r>
            <a:r>
              <a:rPr lang="ko-KR" altLang="en-US" sz="1200" b="1" dirty="0" err="1" smtClean="0"/>
              <a:t>구매의뢰</a:t>
            </a:r>
            <a:r>
              <a:rPr lang="ko-KR" altLang="en-US" sz="1200" b="1" dirty="0" smtClean="0"/>
              <a:t> 내역의 의뢰품목정보 리스트가 조회 됨</a:t>
            </a:r>
            <a:endParaRPr lang="en-US" altLang="ko-KR" sz="1200" b="1" dirty="0"/>
          </a:p>
          <a:p>
            <a:endParaRPr lang="en-US" altLang="ko-KR" sz="1200" dirty="0" smtClean="0"/>
          </a:p>
          <a:p>
            <a:r>
              <a:rPr lang="en-US" altLang="ko-KR" sz="1200" dirty="0"/>
              <a:t> </a:t>
            </a:r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48875" y="2321196"/>
            <a:ext cx="4560109" cy="239553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140" y="3567260"/>
            <a:ext cx="3857578" cy="256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0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47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/>
            <a:r>
              <a:rPr lang="en-US" altLang="ko-KR" sz="1100" b="1" dirty="0">
                <a:solidFill>
                  <a:schemeClr val="bg1"/>
                </a:solidFill>
              </a:rPr>
              <a:t>Integrated Information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구매자재관리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구매자재관리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4.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불출의뢰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불출 의뢰 리스트를 조회 하고 등록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en-US" altLang="ko-KR" sz="1200" b="1" dirty="0"/>
              <a:t>1. </a:t>
            </a:r>
            <a:r>
              <a:rPr lang="ko-KR" altLang="en-US" sz="1200" b="1" dirty="0" smtClean="0"/>
              <a:t>조회</a:t>
            </a:r>
            <a:endParaRPr lang="en-US" altLang="ko-KR" sz="1200" dirty="0" smtClean="0"/>
          </a:p>
          <a:p>
            <a:r>
              <a:rPr lang="ko-KR" altLang="en-US" sz="1200" dirty="0"/>
              <a:t>① </a:t>
            </a:r>
            <a:r>
              <a:rPr lang="ko-KR" altLang="en-US" sz="1200" dirty="0" smtClean="0"/>
              <a:t>조회 </a:t>
            </a:r>
            <a:r>
              <a:rPr lang="ko-KR" altLang="en-US" sz="1200" dirty="0"/>
              <a:t>조건 넣지 않고 조회 시 </a:t>
            </a:r>
            <a:r>
              <a:rPr lang="ko-KR" altLang="en-US" sz="1200" dirty="0" smtClean="0"/>
              <a:t>불출 의뢰 리스트 </a:t>
            </a:r>
            <a:r>
              <a:rPr lang="ko-KR" altLang="en-US" sz="1200" dirty="0"/>
              <a:t>조회      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 err="1" smtClean="0"/>
              <a:t>의뢰일자</a:t>
            </a:r>
            <a:r>
              <a:rPr lang="en-US" altLang="ko-KR" sz="1200" dirty="0" smtClean="0"/>
              <a:t> 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&gt; </a:t>
            </a:r>
            <a:r>
              <a:rPr lang="ko-KR" altLang="en-US" sz="1200" dirty="0"/>
              <a:t>조건에 맞는 </a:t>
            </a:r>
            <a:r>
              <a:rPr lang="ko-KR" altLang="en-US" sz="1200" dirty="0" smtClean="0"/>
              <a:t>불출 리스트가 </a:t>
            </a:r>
            <a:r>
              <a:rPr lang="ko-KR" altLang="en-US" sz="1200" dirty="0"/>
              <a:t>조회됨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등록</a:t>
            </a:r>
            <a:endParaRPr lang="en-US" altLang="ko-KR" sz="1200" dirty="0"/>
          </a:p>
          <a:p>
            <a:pPr marL="228600" indent="-228600">
              <a:buAutoNum type="circleNumDbPlain"/>
            </a:pPr>
            <a:r>
              <a:rPr lang="ko-KR" altLang="en-US" sz="1200" dirty="0" smtClean="0"/>
              <a:t>등록 버튼을 클릭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불출의뢰등록 창이 뜨면</a:t>
            </a:r>
            <a:r>
              <a:rPr lang="en-US" altLang="ko-KR" sz="1200" dirty="0"/>
              <a:t> </a:t>
            </a:r>
            <a:r>
              <a:rPr lang="ko-KR" altLang="en-US" sz="1200" dirty="0" smtClean="0"/>
              <a:t>사업부와 요청 구분과 </a:t>
            </a:r>
            <a:r>
              <a:rPr lang="ko-KR" altLang="en-US" sz="1200" dirty="0" err="1" smtClean="0"/>
              <a:t>불출처리를</a:t>
            </a:r>
            <a:r>
              <a:rPr lang="ko-KR" altLang="en-US" sz="1200" dirty="0" smtClean="0"/>
              <a:t> 선택 하고 </a:t>
            </a:r>
            <a:r>
              <a:rPr lang="ko-KR" altLang="en-US" sz="1200" dirty="0" err="1" smtClean="0"/>
              <a:t>로트</a:t>
            </a:r>
            <a:r>
              <a:rPr lang="ko-KR" altLang="en-US" sz="1200" dirty="0" smtClean="0"/>
              <a:t> 번호의 </a:t>
            </a:r>
            <a:r>
              <a:rPr lang="en-US" altLang="ko-KR" sz="1200" dirty="0" smtClean="0"/>
              <a:t>?</a:t>
            </a:r>
            <a:r>
              <a:rPr lang="ko-KR" altLang="en-US" sz="1200" dirty="0" smtClean="0"/>
              <a:t>버튼을 클릭 하여 제품을 선택하고 의뢰 </a:t>
            </a:r>
            <a:r>
              <a:rPr lang="ko-KR" altLang="en-US" sz="1200" dirty="0" err="1" smtClean="0"/>
              <a:t>부서등</a:t>
            </a:r>
            <a:r>
              <a:rPr lang="ko-KR" altLang="en-US" sz="1200" dirty="0" smtClean="0"/>
              <a:t> 불출의뢰정보를 입력하고 나서 </a:t>
            </a:r>
            <a:r>
              <a:rPr lang="ko-KR" altLang="en-US" sz="1200" dirty="0" err="1" smtClean="0"/>
              <a:t>기종별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공정정보의</a:t>
            </a:r>
            <a:r>
              <a:rPr lang="ko-KR" altLang="en-US" sz="1200" dirty="0" smtClean="0"/>
              <a:t> 조회 버튼을 클릭 하여 </a:t>
            </a:r>
            <a:r>
              <a:rPr lang="ko-KR" altLang="en-US" sz="1200" dirty="0" err="1" smtClean="0"/>
              <a:t>기종별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공정정보를</a:t>
            </a:r>
            <a:r>
              <a:rPr lang="ko-KR" altLang="en-US" sz="1200" dirty="0" smtClean="0"/>
              <a:t> 조회 하고 </a:t>
            </a:r>
            <a:r>
              <a:rPr lang="ko-KR" altLang="en-US" sz="1200" dirty="0" err="1" smtClean="0"/>
              <a:t>선택란의</a:t>
            </a:r>
            <a:r>
              <a:rPr lang="ko-KR" altLang="en-US" sz="1200" dirty="0" smtClean="0"/>
              <a:t> 체크 박스를 선택하고 저장 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/>
              <a:t>※ </a:t>
            </a:r>
            <a:r>
              <a:rPr lang="ko-KR" altLang="en-US" sz="1200" b="1" dirty="0" smtClean="0"/>
              <a:t>불출 의뢰 리스트에서 </a:t>
            </a:r>
            <a:r>
              <a:rPr lang="ko-KR" altLang="en-US" sz="1200" b="1" dirty="0"/>
              <a:t>해당 라인을 선택 하면 해당 </a:t>
            </a:r>
            <a:r>
              <a:rPr lang="ko-KR" altLang="en-US" sz="1200" b="1" dirty="0" err="1" smtClean="0"/>
              <a:t>불출의뢰</a:t>
            </a:r>
            <a:r>
              <a:rPr lang="ko-KR" altLang="en-US" sz="1200" b="1" dirty="0" smtClean="0"/>
              <a:t> 내역의 의뢰품목정보 리스트가 조회 됨</a:t>
            </a:r>
            <a:endParaRPr lang="en-US" altLang="ko-KR" sz="1200" b="1" dirty="0"/>
          </a:p>
          <a:p>
            <a:endParaRPr lang="en-US" altLang="ko-KR" sz="1200" dirty="0" smtClean="0"/>
          </a:p>
          <a:p>
            <a:r>
              <a:rPr lang="en-US" altLang="ko-KR" sz="1200" dirty="0"/>
              <a:t> </a:t>
            </a: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72479" y="2322175"/>
            <a:ext cx="4536505" cy="167930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206" y="3622725"/>
            <a:ext cx="4195516" cy="279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60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48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/>
            <a:r>
              <a:rPr lang="en-US" altLang="ko-KR" sz="1100" b="1" dirty="0">
                <a:solidFill>
                  <a:schemeClr val="bg1"/>
                </a:solidFill>
              </a:rPr>
              <a:t>Integrated Information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구매자재관리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구매자재관리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굴림체" pitchFamily="49" charset="-127"/>
                <a:ea typeface="굴림체" pitchFamily="49" charset="-127"/>
              </a:rPr>
              <a:t>5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구매의뢰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접수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구매 의뢰된 리스트를 조회 하고 접수처리  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en-US" altLang="ko-KR" sz="1200" b="1" dirty="0"/>
              <a:t>1. </a:t>
            </a:r>
            <a:r>
              <a:rPr lang="ko-KR" altLang="en-US" sz="1200" b="1" dirty="0" smtClean="0"/>
              <a:t>조회</a:t>
            </a:r>
            <a:endParaRPr lang="en-US" altLang="ko-KR" sz="1200" dirty="0" smtClean="0"/>
          </a:p>
          <a:p>
            <a:r>
              <a:rPr lang="ko-KR" altLang="en-US" sz="1200" dirty="0"/>
              <a:t>① </a:t>
            </a:r>
            <a:r>
              <a:rPr lang="ko-KR" altLang="en-US" sz="1200" dirty="0" smtClean="0"/>
              <a:t>조회 </a:t>
            </a:r>
            <a:r>
              <a:rPr lang="ko-KR" altLang="en-US" sz="1200" dirty="0"/>
              <a:t>조건 넣지 않고 조회 시 모든 </a:t>
            </a:r>
            <a:r>
              <a:rPr lang="ko-KR" altLang="en-US" sz="1200" dirty="0" smtClean="0"/>
              <a:t>구매 의뢰 리스트 </a:t>
            </a:r>
            <a:r>
              <a:rPr lang="ko-KR" altLang="en-US" sz="1200" dirty="0"/>
              <a:t>조회      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 smtClean="0"/>
              <a:t>사업부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의뢰일자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내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외자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처리구분</a:t>
            </a:r>
            <a:endParaRPr lang="en-US" altLang="ko-KR" sz="1200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/>
              <a:t>조건에 맞는 구매 의뢰</a:t>
            </a:r>
            <a:r>
              <a:rPr lang="ko-KR" altLang="en-US" sz="1200" dirty="0" smtClean="0"/>
              <a:t> 리스트가 </a:t>
            </a:r>
            <a:r>
              <a:rPr lang="ko-KR" altLang="en-US" sz="1200" dirty="0"/>
              <a:t>조회됨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처리</a:t>
            </a:r>
            <a:endParaRPr lang="en-US" altLang="ko-KR" sz="1200" dirty="0"/>
          </a:p>
          <a:p>
            <a:r>
              <a:rPr lang="ko-KR" altLang="en-US" sz="1200" dirty="0"/>
              <a:t>선택 체크 박스를 체크 하고 </a:t>
            </a:r>
            <a:r>
              <a:rPr lang="ko-KR" altLang="en-US" sz="1200" dirty="0" smtClean="0"/>
              <a:t>접수 비고란에 비고 내용 입력 </a:t>
            </a:r>
            <a:r>
              <a:rPr lang="ko-KR" altLang="en-US" sz="1200" dirty="0" err="1" smtClean="0"/>
              <a:t>하고처리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버튼을 클릭 하면 해당 구매 의뢰가 접수 처리 되며</a:t>
            </a:r>
            <a:r>
              <a:rPr lang="en-US" altLang="ko-KR" sz="1200" dirty="0"/>
              <a:t>, </a:t>
            </a:r>
            <a:r>
              <a:rPr lang="ko-KR" altLang="en-US" sz="1200" dirty="0"/>
              <a:t>동시에 접수자</a:t>
            </a:r>
            <a:r>
              <a:rPr lang="en-US" altLang="ko-KR" sz="1200" dirty="0"/>
              <a:t>, </a:t>
            </a:r>
            <a:r>
              <a:rPr lang="ko-KR" altLang="en-US" sz="1200" dirty="0"/>
              <a:t>접수 일자가 저장된다</a:t>
            </a:r>
            <a:r>
              <a:rPr lang="en-US" altLang="ko-KR" sz="1200" dirty="0"/>
              <a:t>.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3. </a:t>
            </a:r>
            <a:r>
              <a:rPr lang="ko-KR" altLang="en-US" sz="1200" b="1" dirty="0" smtClean="0"/>
              <a:t>취소</a:t>
            </a:r>
            <a:endParaRPr lang="en-US" altLang="ko-KR" sz="1200" b="1" dirty="0" smtClean="0"/>
          </a:p>
          <a:p>
            <a:r>
              <a:rPr lang="ko-KR" altLang="en-US" sz="1200" dirty="0"/>
              <a:t>선택 체크박스를 체크 하고 </a:t>
            </a:r>
            <a:r>
              <a:rPr lang="ko-KR" altLang="en-US" sz="1200" dirty="0" smtClean="0"/>
              <a:t>취소 버튼을 클릭하면 </a:t>
            </a:r>
            <a:r>
              <a:rPr lang="ko-KR" altLang="en-US" sz="1200" dirty="0"/>
              <a:t>버튼을 클릭 하면 </a:t>
            </a:r>
            <a:r>
              <a:rPr lang="ko-KR" altLang="en-US" sz="1200" dirty="0" smtClean="0"/>
              <a:t>취소 처리됨 </a:t>
            </a:r>
            <a:endParaRPr lang="en-US" altLang="ko-KR" sz="1200" dirty="0" smtClean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/>
              <a:t>※ </a:t>
            </a:r>
            <a:r>
              <a:rPr lang="ko-KR" altLang="en-US" sz="1200" b="1" dirty="0" smtClean="0"/>
              <a:t>구매 의뢰 리스트에서 </a:t>
            </a:r>
            <a:r>
              <a:rPr lang="ko-KR" altLang="en-US" sz="1200" b="1" dirty="0"/>
              <a:t>해당 라인을 선택 하면 해당 </a:t>
            </a:r>
            <a:r>
              <a:rPr lang="ko-KR" altLang="en-US" sz="1200" b="1" dirty="0" err="1" smtClean="0"/>
              <a:t>구매의뢰</a:t>
            </a:r>
            <a:r>
              <a:rPr lang="ko-KR" altLang="en-US" sz="1200" b="1" dirty="0" smtClean="0"/>
              <a:t> 내역의 품목들이 구매의뢰품목정보 리스트에 조회 된다</a:t>
            </a:r>
            <a:r>
              <a:rPr lang="en-US" altLang="ko-KR" sz="1200" b="1" dirty="0" smtClean="0"/>
              <a:t>.</a:t>
            </a:r>
            <a:endParaRPr lang="en-US" altLang="ko-KR" sz="1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484" y="2636912"/>
            <a:ext cx="4572508" cy="296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92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49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/>
            <a:r>
              <a:rPr lang="en-US" altLang="ko-KR" sz="1100" b="1" dirty="0">
                <a:solidFill>
                  <a:schemeClr val="bg1"/>
                </a:solidFill>
              </a:rPr>
              <a:t>Integrated Information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구매자재관리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구매자재관리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6.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구매의뢰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발주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-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업체를 조회 하고 등록하는 관리 화면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en-US" altLang="ko-KR" sz="1200" b="1" dirty="0"/>
              <a:t>1. </a:t>
            </a:r>
            <a:r>
              <a:rPr lang="ko-KR" altLang="en-US" sz="1200" b="1" dirty="0" smtClean="0"/>
              <a:t>조회</a:t>
            </a:r>
            <a:endParaRPr lang="en-US" altLang="ko-KR" sz="1200" dirty="0" smtClean="0"/>
          </a:p>
          <a:p>
            <a:r>
              <a:rPr lang="ko-KR" altLang="en-US" sz="1200" dirty="0"/>
              <a:t>① </a:t>
            </a:r>
            <a:r>
              <a:rPr lang="ko-KR" altLang="en-US" sz="1200" dirty="0" smtClean="0"/>
              <a:t>조회 </a:t>
            </a:r>
            <a:r>
              <a:rPr lang="ko-KR" altLang="en-US" sz="1200" dirty="0"/>
              <a:t>조건 넣지 않고 조회 시 모든 </a:t>
            </a:r>
            <a:r>
              <a:rPr lang="ko-KR" altLang="en-US" sz="1200" dirty="0" smtClean="0"/>
              <a:t>구매 의뢰 리스트 </a:t>
            </a:r>
            <a:r>
              <a:rPr lang="ko-KR" altLang="en-US" sz="1200" dirty="0"/>
              <a:t>조회      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 smtClean="0"/>
              <a:t>사업부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의뢰 일자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내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외자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처리 구분</a:t>
            </a:r>
            <a:r>
              <a:rPr lang="en-US" altLang="ko-KR" sz="1200" dirty="0" smtClean="0"/>
              <a:t> 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&gt; </a:t>
            </a:r>
            <a:r>
              <a:rPr lang="ko-KR" altLang="en-US" sz="1200" dirty="0"/>
              <a:t>조건에 맞는 </a:t>
            </a:r>
            <a:r>
              <a:rPr lang="ko-KR" altLang="en-US" sz="1200" dirty="0" smtClean="0"/>
              <a:t>구매 의뢰 리스트가 </a:t>
            </a:r>
            <a:r>
              <a:rPr lang="ko-KR" altLang="en-US" sz="1200" dirty="0"/>
              <a:t>조회됨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처리</a:t>
            </a:r>
            <a:endParaRPr lang="en-US" altLang="ko-KR" sz="1200" dirty="0"/>
          </a:p>
          <a:p>
            <a:r>
              <a:rPr lang="ko-KR" altLang="en-US" sz="1200" dirty="0" smtClean="0"/>
              <a:t>선택 체크 박스를 체크 하고 처리 버튼을 클릭 하면 해당 구매 의뢰가 발주 처리 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발주 내용이 입력됨</a:t>
            </a:r>
            <a:endParaRPr lang="en-US" altLang="ko-KR" sz="1200" dirty="0" smtClean="0"/>
          </a:p>
          <a:p>
            <a:pPr marL="228600" indent="-228600">
              <a:buAutoNum type="circleNumDbPlain"/>
            </a:pPr>
            <a:endParaRPr lang="en-US" altLang="ko-KR" sz="1200" dirty="0" smtClean="0"/>
          </a:p>
          <a:p>
            <a:r>
              <a:rPr lang="en-US" altLang="ko-KR" sz="1200" b="1" dirty="0" smtClean="0"/>
              <a:t>3. </a:t>
            </a:r>
            <a:r>
              <a:rPr lang="ko-KR" altLang="en-US" sz="1200" b="1" dirty="0" smtClean="0"/>
              <a:t>취소</a:t>
            </a:r>
            <a:endParaRPr lang="en-US" altLang="ko-KR" sz="1200" dirty="0"/>
          </a:p>
          <a:p>
            <a:r>
              <a:rPr lang="ko-KR" altLang="en-US" sz="1200" dirty="0"/>
              <a:t>선택 체크 박스를 체크 하고 </a:t>
            </a:r>
            <a:r>
              <a:rPr lang="ko-KR" altLang="en-US" sz="1200" dirty="0" smtClean="0"/>
              <a:t>취소 </a:t>
            </a:r>
            <a:r>
              <a:rPr lang="ko-KR" altLang="en-US" sz="1200" dirty="0"/>
              <a:t>버튼을 클릭 하면 해당 구매 </a:t>
            </a:r>
            <a:r>
              <a:rPr lang="ko-KR" altLang="en-US" sz="1200" dirty="0" smtClean="0"/>
              <a:t>의뢰 </a:t>
            </a:r>
            <a:r>
              <a:rPr lang="ko-KR" altLang="en-US" sz="1200" dirty="0"/>
              <a:t>발주 처리 </a:t>
            </a:r>
            <a:r>
              <a:rPr lang="ko-KR" altLang="en-US" sz="1200" dirty="0" smtClean="0"/>
              <a:t>된 내용이 삭제됨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/>
              <a:t>※ </a:t>
            </a:r>
            <a:r>
              <a:rPr lang="ko-KR" altLang="en-US" sz="1200" b="1" dirty="0" smtClean="0"/>
              <a:t>구매 의뢰 리스트의 해당 </a:t>
            </a:r>
            <a:r>
              <a:rPr lang="ko-KR" altLang="en-US" sz="1200" b="1" dirty="0"/>
              <a:t>라인을 선택 하면 해당 </a:t>
            </a:r>
            <a:r>
              <a:rPr lang="ko-KR" altLang="en-US" sz="1200" b="1" dirty="0" smtClean="0"/>
              <a:t>구매 의뢰 품목 정보가 조회 되고 발주 처리된 구매의뢰건이면 </a:t>
            </a:r>
            <a:r>
              <a:rPr lang="ko-KR" altLang="en-US" sz="1200" b="1" dirty="0" err="1" smtClean="0"/>
              <a:t>발주품목</a:t>
            </a:r>
            <a:r>
              <a:rPr lang="ko-KR" altLang="en-US" sz="1200" b="1" dirty="0" smtClean="0"/>
              <a:t> 정보에 발주 번호와 그에 따른 정보가 표시된다</a:t>
            </a:r>
            <a:r>
              <a:rPr lang="en-US" altLang="ko-KR" sz="1200" b="1" dirty="0" smtClean="0"/>
              <a:t>.</a:t>
            </a:r>
            <a:endParaRPr lang="en-US" altLang="ko-KR" sz="1200" b="1" dirty="0"/>
          </a:p>
          <a:p>
            <a:endParaRPr lang="en-US" altLang="ko-KR" sz="1200" dirty="0" smtClean="0"/>
          </a:p>
          <a:p>
            <a:r>
              <a:rPr lang="en-US" altLang="ko-KR" sz="1200" dirty="0"/>
              <a:t> </a:t>
            </a: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73050" y="3029571"/>
            <a:ext cx="4586288" cy="250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2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50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/>
            <a:r>
              <a:rPr lang="en-US" altLang="ko-KR" sz="1100" b="1" dirty="0">
                <a:solidFill>
                  <a:schemeClr val="bg1"/>
                </a:solidFill>
              </a:rPr>
              <a:t>Integrated Information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구매자재관리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구매자재관리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7-1.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발주관리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–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발주 등록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-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발주 정보를 입력하고 그에 따른 발주품목정보를 등록 조회 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en-US" altLang="ko-KR" sz="1200" b="1" dirty="0"/>
              <a:t>1. </a:t>
            </a:r>
            <a:r>
              <a:rPr lang="ko-KR" altLang="en-US" sz="1200" b="1" dirty="0" smtClean="0"/>
              <a:t>조회</a:t>
            </a:r>
            <a:endParaRPr lang="en-US" altLang="ko-KR" sz="1200" dirty="0" smtClean="0"/>
          </a:p>
          <a:p>
            <a:r>
              <a:rPr lang="ko-KR" altLang="en-US" sz="1200" dirty="0"/>
              <a:t>① </a:t>
            </a:r>
            <a:r>
              <a:rPr lang="ko-KR" altLang="en-US" sz="1200" dirty="0" smtClean="0"/>
              <a:t>조회 </a:t>
            </a:r>
            <a:r>
              <a:rPr lang="ko-KR" altLang="en-US" sz="1200" dirty="0"/>
              <a:t>조건 넣지 않고 조회 시 모든 </a:t>
            </a:r>
            <a:r>
              <a:rPr lang="ko-KR" altLang="en-US" sz="1200" dirty="0" smtClean="0"/>
              <a:t>발주 리스트 </a:t>
            </a:r>
            <a:r>
              <a:rPr lang="ko-KR" altLang="en-US" sz="1200" dirty="0"/>
              <a:t>조회      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 smtClean="0"/>
              <a:t>사업부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발주일자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&gt; </a:t>
            </a:r>
            <a:r>
              <a:rPr lang="ko-KR" altLang="en-US" sz="1200" dirty="0"/>
              <a:t>조건에 맞는 </a:t>
            </a:r>
            <a:r>
              <a:rPr lang="ko-KR" altLang="en-US" sz="1200" dirty="0" smtClean="0"/>
              <a:t>발주 리스트가 </a:t>
            </a:r>
            <a:r>
              <a:rPr lang="ko-KR" altLang="en-US" sz="1200" dirty="0"/>
              <a:t>조회됨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등록</a:t>
            </a:r>
            <a:endParaRPr lang="en-US" altLang="ko-KR" sz="1200" b="1" dirty="0"/>
          </a:p>
          <a:p>
            <a:pPr marL="228600" indent="-228600">
              <a:buAutoNum type="circleNumDbPlain"/>
            </a:pPr>
            <a:r>
              <a:rPr lang="ko-KR" altLang="en-US" sz="1200" dirty="0" smtClean="0"/>
              <a:t>등록 버튼을 클릭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발주 정보 창이 뜨면 사업부 발주 일자 등 발주 정보를 선택 또는 입력 하고 저장 버튼을 클릭 하여 저장 </a:t>
            </a:r>
            <a:endParaRPr lang="en-US" altLang="ko-KR" sz="1200" dirty="0" smtClean="0"/>
          </a:p>
          <a:p>
            <a:pPr marL="228600" indent="-228600">
              <a:buAutoNum type="circleNumDbPlain"/>
            </a:pPr>
            <a:r>
              <a:rPr lang="ko-KR" altLang="en-US" sz="1200" dirty="0" smtClean="0"/>
              <a:t>발주 </a:t>
            </a:r>
            <a:r>
              <a:rPr lang="ko-KR" altLang="en-US" sz="1200" dirty="0"/>
              <a:t>리스트에서 </a:t>
            </a:r>
            <a:r>
              <a:rPr lang="ko-KR" altLang="en-US" sz="1200" dirty="0" smtClean="0"/>
              <a:t>발주 </a:t>
            </a:r>
            <a:r>
              <a:rPr lang="ko-KR" altLang="en-US" sz="1200" dirty="0"/>
              <a:t>번호를 클릭 하면 </a:t>
            </a:r>
            <a:r>
              <a:rPr lang="ko-KR" altLang="en-US" sz="1200" dirty="0" smtClean="0"/>
              <a:t>발주 </a:t>
            </a:r>
            <a:r>
              <a:rPr lang="ko-KR" altLang="en-US" sz="1200" dirty="0"/>
              <a:t>정보가 조회 되고 여기서 </a:t>
            </a:r>
            <a:r>
              <a:rPr lang="ko-KR" altLang="en-US" sz="1200" dirty="0" smtClean="0"/>
              <a:t>발주 </a:t>
            </a:r>
            <a:r>
              <a:rPr lang="ko-KR" altLang="en-US" sz="1200" dirty="0"/>
              <a:t>정보를 수정 삭제 할 수 있음</a:t>
            </a:r>
            <a:r>
              <a:rPr lang="en-US" altLang="ko-KR" sz="1200" dirty="0"/>
              <a:t>.</a:t>
            </a:r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/>
              <a:t>※ </a:t>
            </a:r>
            <a:r>
              <a:rPr lang="ko-KR" altLang="en-US" sz="1200" b="1" dirty="0" smtClean="0"/>
              <a:t>발주 리스트의 해당 </a:t>
            </a:r>
            <a:r>
              <a:rPr lang="ko-KR" altLang="en-US" sz="1200" b="1" dirty="0"/>
              <a:t>라인을 선택 하면 해당 </a:t>
            </a:r>
            <a:r>
              <a:rPr lang="ko-KR" altLang="en-US" sz="1200" b="1" dirty="0" smtClean="0"/>
              <a:t>발주 품목 정보가 조회 되고 미착 재고 생성된 데이터는 미착 재고 정보가 조회 된다</a:t>
            </a:r>
            <a:r>
              <a:rPr lang="en-US" altLang="ko-KR" sz="1200" b="1" dirty="0" smtClean="0"/>
              <a:t>.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480" y="2356391"/>
            <a:ext cx="4620791" cy="318207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922" y="4600795"/>
            <a:ext cx="4213158" cy="180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8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51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/>
            <a:r>
              <a:rPr lang="en-US" altLang="ko-KR" sz="1100" b="1" dirty="0">
                <a:solidFill>
                  <a:schemeClr val="bg1"/>
                </a:solidFill>
              </a:rPr>
              <a:t>Integrated Information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구매자재관리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구매자재관리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7-2.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발주관리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–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발주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품목등록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-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발주 품목 정보를 입력하고 조회 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en-US" altLang="ko-KR" sz="1200" b="1" dirty="0"/>
              <a:t>1. </a:t>
            </a:r>
            <a:r>
              <a:rPr lang="ko-KR" altLang="en-US" sz="1200" b="1" dirty="0" smtClean="0"/>
              <a:t>조회</a:t>
            </a:r>
            <a:endParaRPr lang="en-US" altLang="ko-KR" sz="1200" dirty="0" smtClean="0"/>
          </a:p>
          <a:p>
            <a:r>
              <a:rPr lang="ko-KR" altLang="en-US" sz="1200" dirty="0"/>
              <a:t>① </a:t>
            </a:r>
            <a:r>
              <a:rPr lang="ko-KR" altLang="en-US" sz="1200" dirty="0" smtClean="0"/>
              <a:t>조회 </a:t>
            </a:r>
            <a:r>
              <a:rPr lang="ko-KR" altLang="en-US" sz="1200" dirty="0"/>
              <a:t>조건 넣지 않고 조회 시 모든 </a:t>
            </a:r>
            <a:r>
              <a:rPr lang="ko-KR" altLang="en-US" sz="1200" dirty="0" smtClean="0"/>
              <a:t>발주 리스트 </a:t>
            </a:r>
            <a:r>
              <a:rPr lang="ko-KR" altLang="en-US" sz="1200" dirty="0"/>
              <a:t>조회      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 smtClean="0"/>
              <a:t>사업부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발주일자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&gt; </a:t>
            </a:r>
            <a:r>
              <a:rPr lang="ko-KR" altLang="en-US" sz="1200" dirty="0"/>
              <a:t>조건에 맞는 </a:t>
            </a:r>
            <a:r>
              <a:rPr lang="ko-KR" altLang="en-US" sz="1200" dirty="0" smtClean="0"/>
              <a:t>발주 리스트가 </a:t>
            </a:r>
            <a:r>
              <a:rPr lang="ko-KR" altLang="en-US" sz="1200" dirty="0"/>
              <a:t>조회됨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발주 품목 등록</a:t>
            </a:r>
            <a:endParaRPr lang="en-US" altLang="ko-KR" sz="1200" b="1" dirty="0"/>
          </a:p>
          <a:p>
            <a:pPr marL="228600" indent="-228600">
              <a:buAutoNum type="circleNumDbPlain"/>
            </a:pPr>
            <a:r>
              <a:rPr lang="ko-KR" altLang="en-US" sz="1200" dirty="0" smtClean="0"/>
              <a:t>발주 </a:t>
            </a:r>
            <a:r>
              <a:rPr lang="ko-KR" altLang="en-US" sz="1200" dirty="0" err="1" smtClean="0"/>
              <a:t>품목정보의</a:t>
            </a:r>
            <a:r>
              <a:rPr lang="ko-KR" altLang="en-US" sz="1200" dirty="0" smtClean="0"/>
              <a:t> 등록 버튼을 클릭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발주 정보 창이 뜨면 </a:t>
            </a:r>
            <a:r>
              <a:rPr lang="ko-KR" altLang="en-US" sz="1200" dirty="0" smtClean="0"/>
              <a:t>품목명 발주 수량을 입력 하고 저장버튼을 클릭하여 저장</a:t>
            </a:r>
            <a:endParaRPr lang="en-US" altLang="ko-KR" sz="1200" dirty="0" smtClean="0"/>
          </a:p>
          <a:p>
            <a:pPr marL="228600" indent="-228600">
              <a:buAutoNum type="circleNumDbPlain"/>
            </a:pPr>
            <a:r>
              <a:rPr lang="ko-KR" altLang="en-US" sz="1200" dirty="0"/>
              <a:t>저장 후에는 하단 리스트에 입력한 내용을 확인 할 수 있음</a:t>
            </a:r>
            <a:endParaRPr lang="en-US" altLang="ko-KR" sz="1200" dirty="0"/>
          </a:p>
          <a:p>
            <a:pPr marL="228600" indent="-228600">
              <a:buAutoNum type="circleNumDbPlain"/>
            </a:pPr>
            <a:r>
              <a:rPr lang="ko-KR" altLang="en-US" sz="1200" dirty="0"/>
              <a:t>하단 리스트를 클릭하여 내용을 수정</a:t>
            </a:r>
            <a:r>
              <a:rPr lang="en-US" altLang="ko-KR" sz="1200" dirty="0"/>
              <a:t>, </a:t>
            </a:r>
            <a:r>
              <a:rPr lang="ko-KR" altLang="en-US" sz="1200" dirty="0"/>
              <a:t>삭제 할 수 있음</a:t>
            </a:r>
            <a:endParaRPr lang="en-US" altLang="ko-KR" sz="1200" dirty="0" smtClean="0"/>
          </a:p>
          <a:p>
            <a:pPr marL="228600" indent="-228600">
              <a:buAutoNum type="circleNumDbPlain"/>
            </a:pP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/>
              <a:t>※ </a:t>
            </a:r>
            <a:r>
              <a:rPr lang="ko-KR" altLang="en-US" sz="1200" b="1" dirty="0" smtClean="0"/>
              <a:t>발주 리스트의 해당 </a:t>
            </a:r>
            <a:r>
              <a:rPr lang="ko-KR" altLang="en-US" sz="1200" b="1" dirty="0"/>
              <a:t>라인을 선택 하면 해당 </a:t>
            </a:r>
            <a:r>
              <a:rPr lang="ko-KR" altLang="en-US" sz="1200" b="1" dirty="0" smtClean="0"/>
              <a:t>발주 품목 정보가 조회 되고 미착 재고 생성된 데이터는 미착 재고 정보가 조회 된다</a:t>
            </a:r>
            <a:r>
              <a:rPr lang="en-US" altLang="ko-KR" sz="1200" b="1" dirty="0" smtClean="0"/>
              <a:t>.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480" y="2356391"/>
            <a:ext cx="4620791" cy="318207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6576" y="4552010"/>
            <a:ext cx="3408721" cy="149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56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52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/>
            <a:r>
              <a:rPr lang="en-US" altLang="ko-KR" sz="1100" b="1" dirty="0">
                <a:solidFill>
                  <a:schemeClr val="bg1"/>
                </a:solidFill>
              </a:rPr>
              <a:t>Integrated Information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구매자재관리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구매자재관리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7-3.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발주관리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–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미착재고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생성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-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발주 정보의 발주 품목을 기반으로 하여 미착 재고를 생성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en-US" altLang="ko-KR" sz="1200" b="1" dirty="0"/>
              <a:t>1. </a:t>
            </a:r>
            <a:r>
              <a:rPr lang="ko-KR" altLang="en-US" sz="1200" b="1" dirty="0" smtClean="0"/>
              <a:t>조회</a:t>
            </a:r>
            <a:endParaRPr lang="en-US" altLang="ko-KR" sz="1200" dirty="0" smtClean="0"/>
          </a:p>
          <a:p>
            <a:r>
              <a:rPr lang="ko-KR" altLang="en-US" sz="1200" dirty="0"/>
              <a:t>① </a:t>
            </a:r>
            <a:r>
              <a:rPr lang="ko-KR" altLang="en-US" sz="1200" dirty="0" smtClean="0"/>
              <a:t>조회 </a:t>
            </a:r>
            <a:r>
              <a:rPr lang="ko-KR" altLang="en-US" sz="1200" dirty="0"/>
              <a:t>조건 넣지 않고 조회 시 모든 </a:t>
            </a:r>
            <a:r>
              <a:rPr lang="ko-KR" altLang="en-US" sz="1200" dirty="0" smtClean="0"/>
              <a:t>발주 리스트 </a:t>
            </a:r>
            <a:r>
              <a:rPr lang="ko-KR" altLang="en-US" sz="1200" dirty="0"/>
              <a:t>조회      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 smtClean="0"/>
              <a:t>사업부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발주일자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&gt; </a:t>
            </a:r>
            <a:r>
              <a:rPr lang="ko-KR" altLang="en-US" sz="1200" dirty="0"/>
              <a:t>조건에 맞는 </a:t>
            </a:r>
            <a:r>
              <a:rPr lang="ko-KR" altLang="en-US" sz="1200" dirty="0" smtClean="0"/>
              <a:t>발주 리스트가 </a:t>
            </a:r>
            <a:r>
              <a:rPr lang="ko-KR" altLang="en-US" sz="1200" dirty="0"/>
              <a:t>조회됨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미착재고생성</a:t>
            </a:r>
            <a:endParaRPr lang="en-US" altLang="ko-KR" sz="1200" b="1" dirty="0" smtClean="0"/>
          </a:p>
          <a:p>
            <a:r>
              <a:rPr lang="ko-KR" altLang="en-US" sz="1200" dirty="0" smtClean="0"/>
              <a:t>발주 품목 정보를 기반으로 하여 미착 재고를 생성 시킴</a:t>
            </a:r>
            <a:endParaRPr lang="en-US" altLang="ko-KR" sz="1200" dirty="0" smtClean="0"/>
          </a:p>
          <a:p>
            <a:r>
              <a:rPr lang="ko-KR" altLang="en-US" sz="1200" dirty="0" smtClean="0"/>
              <a:t>이후 입고 처리 되면 미착 재고의 잔량이 계산됨</a:t>
            </a:r>
            <a:endParaRPr lang="en-US" altLang="ko-KR" sz="1200" dirty="0" smtClean="0"/>
          </a:p>
          <a:p>
            <a:pPr marL="228600" indent="-228600">
              <a:buAutoNum type="circleNumDbPlain"/>
            </a:pP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/>
              <a:t>※ </a:t>
            </a:r>
            <a:r>
              <a:rPr lang="ko-KR" altLang="en-US" sz="1200" b="1" dirty="0" smtClean="0"/>
              <a:t>발주 리스트의 해당 </a:t>
            </a:r>
            <a:r>
              <a:rPr lang="ko-KR" altLang="en-US" sz="1200" b="1" dirty="0"/>
              <a:t>라인을 선택 하면 해당 </a:t>
            </a:r>
            <a:r>
              <a:rPr lang="ko-KR" altLang="en-US" sz="1200" b="1" dirty="0" smtClean="0"/>
              <a:t>발주 품목 정보가 조회 되고 미착 재고 생성된 데이터는 미착 재고 정보가 조회 된다</a:t>
            </a:r>
            <a:r>
              <a:rPr lang="en-US" altLang="ko-KR" sz="1200" b="1" dirty="0" smtClean="0"/>
              <a:t>.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480" y="2356391"/>
            <a:ext cx="4620791" cy="318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8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53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/>
            <a:r>
              <a:rPr lang="en-US" altLang="ko-KR" sz="1100" b="1" dirty="0">
                <a:solidFill>
                  <a:schemeClr val="bg1"/>
                </a:solidFill>
              </a:rPr>
              <a:t>Integrated Information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구매자재관리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구매자재관리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굴림체" pitchFamily="49" charset="-127"/>
                <a:ea typeface="굴림체" pitchFamily="49" charset="-127"/>
              </a:rPr>
              <a:t>8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거래명세서 발행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-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생성된 미착 재고를 기반으로 하여 거래명세서 발행 정보 저장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en-US" altLang="ko-KR" sz="1200" b="1" dirty="0"/>
              <a:t>1. </a:t>
            </a:r>
            <a:r>
              <a:rPr lang="ko-KR" altLang="en-US" sz="1200" b="1" dirty="0" smtClean="0"/>
              <a:t>조회</a:t>
            </a:r>
            <a:endParaRPr lang="en-US" altLang="ko-KR" sz="1200" dirty="0" smtClean="0"/>
          </a:p>
          <a:p>
            <a:r>
              <a:rPr lang="ko-KR" altLang="en-US" sz="1200" dirty="0"/>
              <a:t>① </a:t>
            </a:r>
            <a:r>
              <a:rPr lang="ko-KR" altLang="en-US" sz="1200" dirty="0" smtClean="0"/>
              <a:t>조회 </a:t>
            </a:r>
            <a:r>
              <a:rPr lang="ko-KR" altLang="en-US" sz="1200" dirty="0"/>
              <a:t>조건 넣지 않고 조회 시 </a:t>
            </a:r>
            <a:r>
              <a:rPr lang="ko-KR" altLang="en-US" sz="1200" dirty="0" smtClean="0"/>
              <a:t>발주 리스트 조회 되지 않음      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 smtClean="0"/>
              <a:t>사업부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업체 명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발주일자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발행일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&gt; </a:t>
            </a:r>
            <a:r>
              <a:rPr lang="ko-KR" altLang="en-US" sz="1200" dirty="0"/>
              <a:t>조건에 맞는 </a:t>
            </a:r>
            <a:r>
              <a:rPr lang="ko-KR" altLang="en-US" sz="1200" dirty="0" smtClean="0"/>
              <a:t>발주 리스트가 조회됨</a:t>
            </a:r>
            <a:endParaRPr lang="en-US" altLang="ko-KR" sz="1200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무조건 사업부와 </a:t>
            </a:r>
            <a:r>
              <a:rPr lang="ko-KR" altLang="en-US" sz="1200" dirty="0" err="1" smtClean="0"/>
              <a:t>업체명을</a:t>
            </a:r>
            <a:r>
              <a:rPr lang="ko-KR" altLang="en-US" sz="1200" dirty="0" smtClean="0"/>
              <a:t> 선택하고 검색 해야함</a:t>
            </a:r>
            <a:endParaRPr lang="en-US" altLang="ko-KR" sz="1200" dirty="0" smtClean="0"/>
          </a:p>
          <a:p>
            <a:endParaRPr lang="en-US" altLang="ko-KR" sz="1200" dirty="0" smtClean="0"/>
          </a:p>
          <a:p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발행</a:t>
            </a:r>
            <a:endParaRPr lang="en-US" altLang="ko-KR" sz="1200" b="1" dirty="0" smtClean="0"/>
          </a:p>
          <a:p>
            <a:r>
              <a:rPr lang="ko-KR" altLang="en-US" sz="1200" dirty="0" smtClean="0"/>
              <a:t>생성된 </a:t>
            </a:r>
            <a:r>
              <a:rPr lang="ko-KR" altLang="en-US" sz="1200" dirty="0" err="1" smtClean="0"/>
              <a:t>미착재고</a:t>
            </a:r>
            <a:r>
              <a:rPr lang="ko-KR" altLang="en-US" sz="1200" dirty="0" smtClean="0"/>
              <a:t> 자료를 기반으로 하여 거래명세서가 생성되고 저장 됨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 smtClean="0"/>
              <a:t> </a:t>
            </a:r>
            <a:endParaRPr lang="en-US" altLang="ko-KR" sz="12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480" y="3019157"/>
            <a:ext cx="4620886" cy="13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87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54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/>
            <a:r>
              <a:rPr lang="en-US" altLang="ko-KR" sz="1100" b="1" dirty="0">
                <a:solidFill>
                  <a:schemeClr val="bg1"/>
                </a:solidFill>
              </a:rPr>
              <a:t>Integrated Information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구매자재관리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구매자재관리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굴림체" pitchFamily="49" charset="-127"/>
                <a:ea typeface="굴림체" pitchFamily="49" charset="-127"/>
              </a:rPr>
              <a:t>9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미착자재관리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-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미착자재에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대해 예정일을 입력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en-US" altLang="ko-KR" sz="1200" b="1" dirty="0"/>
              <a:t>1. </a:t>
            </a:r>
            <a:r>
              <a:rPr lang="ko-KR" altLang="en-US" sz="1200" b="1" dirty="0" smtClean="0"/>
              <a:t>조회</a:t>
            </a:r>
            <a:endParaRPr lang="en-US" altLang="ko-KR" sz="1200" dirty="0" smtClean="0"/>
          </a:p>
          <a:p>
            <a:r>
              <a:rPr lang="ko-KR" altLang="en-US" sz="1200" dirty="0"/>
              <a:t>① </a:t>
            </a:r>
            <a:r>
              <a:rPr lang="ko-KR" altLang="en-US" sz="1200" dirty="0" smtClean="0"/>
              <a:t>조회 </a:t>
            </a:r>
            <a:r>
              <a:rPr lang="ko-KR" altLang="en-US" sz="1200" dirty="0"/>
              <a:t>조건 넣지 않고 조회 시 모든 </a:t>
            </a:r>
            <a:r>
              <a:rPr lang="ko-KR" altLang="en-US" sz="1200" dirty="0" smtClean="0"/>
              <a:t>발주 리스트 </a:t>
            </a:r>
            <a:r>
              <a:rPr lang="ko-KR" altLang="en-US" sz="1200" dirty="0"/>
              <a:t>조회      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 smtClean="0"/>
              <a:t>업체 코드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납기 일자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구매담당자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발주 번호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품번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정렬 순서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&gt; </a:t>
            </a:r>
            <a:r>
              <a:rPr lang="ko-KR" altLang="en-US" sz="1200" dirty="0"/>
              <a:t>조건에 맞는 </a:t>
            </a:r>
            <a:r>
              <a:rPr lang="ko-KR" altLang="en-US" sz="1200" dirty="0" smtClean="0"/>
              <a:t>발주 리스트가 </a:t>
            </a:r>
            <a:r>
              <a:rPr lang="ko-KR" altLang="en-US" sz="1200" dirty="0"/>
              <a:t>조회됨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일자</a:t>
            </a:r>
            <a:endParaRPr lang="en-US" altLang="ko-KR" sz="1200" b="1" dirty="0" smtClean="0"/>
          </a:p>
          <a:p>
            <a:r>
              <a:rPr lang="ko-KR" altLang="en-US" sz="1200" dirty="0" err="1" smtClean="0"/>
              <a:t>선택란의</a:t>
            </a:r>
            <a:r>
              <a:rPr lang="ko-KR" altLang="en-US" sz="1200" dirty="0" smtClean="0"/>
              <a:t> 체크 박스를 선택 하고 </a:t>
            </a:r>
            <a:r>
              <a:rPr lang="en-US" altLang="ko-KR" sz="1200" dirty="0" smtClean="0"/>
              <a:t>1</a:t>
            </a:r>
            <a:r>
              <a:rPr lang="ko-KR" altLang="en-US" sz="1200" dirty="0" err="1" smtClean="0"/>
              <a:t>차예정</a:t>
            </a:r>
            <a:r>
              <a:rPr lang="en-US" altLang="ko-KR" sz="1200" dirty="0" smtClean="0"/>
              <a:t>,2</a:t>
            </a:r>
            <a:r>
              <a:rPr lang="ko-KR" altLang="en-US" sz="1200" dirty="0" err="1" smtClean="0"/>
              <a:t>차예정</a:t>
            </a:r>
            <a:r>
              <a:rPr lang="en-US" altLang="ko-KR" sz="1200" dirty="0" smtClean="0"/>
              <a:t>,3</a:t>
            </a:r>
            <a:r>
              <a:rPr lang="ko-KR" altLang="en-US" sz="1200" dirty="0" err="1" smtClean="0"/>
              <a:t>차예정일을</a:t>
            </a:r>
            <a:r>
              <a:rPr lang="ko-KR" altLang="en-US" sz="1200" dirty="0" smtClean="0"/>
              <a:t> 입력하고 일자 버튼을 클릭 하여 저장 시킴</a:t>
            </a:r>
            <a:r>
              <a:rPr lang="en-US" altLang="ko-KR" sz="1200" dirty="0" smtClean="0"/>
              <a:t>.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 smtClean="0"/>
              <a:t> </a:t>
            </a:r>
            <a:endParaRPr lang="en-US" altLang="ko-KR" sz="12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98" y="2710518"/>
            <a:ext cx="4667870" cy="201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96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55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/>
            <a:r>
              <a:rPr lang="en-US" altLang="ko-KR" sz="1100" b="1" dirty="0">
                <a:solidFill>
                  <a:schemeClr val="bg1"/>
                </a:solidFill>
              </a:rPr>
              <a:t>Integrated Information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구매자재관리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구매자재관리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10.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자재 입고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자재 입고 리스트를  조회 하고 자재 입고 등록 처리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en-US" altLang="ko-KR" sz="1200" b="1" dirty="0"/>
              <a:t>1. </a:t>
            </a:r>
            <a:r>
              <a:rPr lang="ko-KR" altLang="en-US" sz="1200" b="1" dirty="0" smtClean="0"/>
              <a:t>조회</a:t>
            </a:r>
            <a:endParaRPr lang="en-US" altLang="ko-KR" sz="1200" dirty="0" smtClean="0"/>
          </a:p>
          <a:p>
            <a:r>
              <a:rPr lang="ko-KR" altLang="en-US" sz="1200" dirty="0"/>
              <a:t>① </a:t>
            </a:r>
            <a:r>
              <a:rPr lang="ko-KR" altLang="en-US" sz="1200" dirty="0" smtClean="0"/>
              <a:t>조회 </a:t>
            </a:r>
            <a:r>
              <a:rPr lang="ko-KR" altLang="en-US" sz="1200" dirty="0"/>
              <a:t>조건 넣지 않고 조회 시 모든 </a:t>
            </a:r>
            <a:r>
              <a:rPr lang="ko-KR" altLang="en-US" sz="1200" dirty="0" smtClean="0"/>
              <a:t>입고 리스트 </a:t>
            </a:r>
            <a:r>
              <a:rPr lang="ko-KR" altLang="en-US" sz="1200" dirty="0"/>
              <a:t>조회      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 err="1" smtClean="0"/>
              <a:t>업체명</a:t>
            </a:r>
            <a:r>
              <a:rPr lang="ko-KR" altLang="en-US" sz="1200" dirty="0" smtClean="0"/>
              <a:t> 발행일자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            </a:t>
            </a:r>
            <a:r>
              <a:rPr lang="ko-KR" altLang="en-US" sz="1200" dirty="0" smtClean="0"/>
              <a:t>사업부 </a:t>
            </a:r>
            <a:r>
              <a:rPr lang="ko-KR" altLang="en-US" sz="1200" dirty="0" err="1" smtClean="0"/>
              <a:t>입고일자</a:t>
            </a:r>
            <a:r>
              <a:rPr lang="en-US" altLang="ko-KR" sz="1200" dirty="0" smtClean="0"/>
              <a:t> 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&gt; </a:t>
            </a:r>
            <a:r>
              <a:rPr lang="ko-KR" altLang="en-US" sz="1200" dirty="0"/>
              <a:t>조건에 맞는 </a:t>
            </a:r>
            <a:r>
              <a:rPr lang="ko-KR" altLang="en-US" sz="1200" dirty="0" smtClean="0"/>
              <a:t>입고 리스트가 </a:t>
            </a:r>
            <a:r>
              <a:rPr lang="ko-KR" altLang="en-US" sz="1200" dirty="0"/>
              <a:t>조회됨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등록</a:t>
            </a:r>
            <a:endParaRPr lang="en-US" altLang="ko-KR" sz="1200" b="1" dirty="0" smtClean="0"/>
          </a:p>
          <a:p>
            <a:pPr marL="228600" indent="-228600">
              <a:buFontTx/>
              <a:buAutoNum type="circleNumDbPlain"/>
            </a:pPr>
            <a:r>
              <a:rPr lang="ko-KR" altLang="en-US" sz="1200" dirty="0" smtClean="0"/>
              <a:t>등록버튼을 </a:t>
            </a:r>
            <a:r>
              <a:rPr lang="ko-KR" altLang="en-US" sz="1200" dirty="0"/>
              <a:t>클릭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자재입고정보 창이 뜨면 거래 명세표 번호를 선택 하고입고구분등 자재입고정보를 입력하고 추가 버튼을 클릭 하여 저장</a:t>
            </a:r>
            <a:endParaRPr lang="en-US" altLang="ko-KR" sz="1200" dirty="0"/>
          </a:p>
          <a:p>
            <a:pPr marL="228600" indent="-228600">
              <a:buAutoNum type="circleNumDbPlain"/>
            </a:pPr>
            <a:r>
              <a:rPr lang="ko-KR" altLang="en-US" sz="1200" dirty="0"/>
              <a:t>저장 후에는 하단 리스트에 입력한 내용을 확인 할 수 있음</a:t>
            </a:r>
            <a:endParaRPr lang="en-US" altLang="ko-KR" sz="1200" dirty="0"/>
          </a:p>
          <a:p>
            <a:pPr marL="228600" indent="-228600">
              <a:buAutoNum type="circleNumDbPlain"/>
            </a:pPr>
            <a:r>
              <a:rPr lang="ko-KR" altLang="en-US" sz="1200" dirty="0"/>
              <a:t>하단 리스트를 클릭하여 내용을 수정</a:t>
            </a:r>
            <a:r>
              <a:rPr lang="en-US" altLang="ko-KR" sz="1200" dirty="0"/>
              <a:t>, </a:t>
            </a:r>
            <a:r>
              <a:rPr lang="ko-KR" altLang="en-US" sz="1200" dirty="0"/>
              <a:t>삭제 할 수 있음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b="1" dirty="0"/>
              <a:t>※ </a:t>
            </a:r>
            <a:r>
              <a:rPr lang="ko-KR" altLang="en-US" sz="1200" b="1" dirty="0" smtClean="0"/>
              <a:t>자재 입고 </a:t>
            </a:r>
            <a:r>
              <a:rPr lang="ko-KR" altLang="en-US" sz="1200" b="1" dirty="0"/>
              <a:t>리스트의 해당 라인을 선택 하면 해당 </a:t>
            </a:r>
            <a:r>
              <a:rPr lang="ko-KR" altLang="en-US" sz="1200" b="1" dirty="0" smtClean="0"/>
              <a:t>입고 번호의 입고 품목 정보가 </a:t>
            </a:r>
            <a:r>
              <a:rPr lang="ko-KR" altLang="en-US" sz="1200" b="1" dirty="0"/>
              <a:t>조회 됨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 smtClean="0"/>
              <a:t> </a:t>
            </a:r>
            <a:endParaRPr lang="en-US" altLang="ko-KR" sz="12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959" y="2425080"/>
            <a:ext cx="4674031" cy="148218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222" y="3895552"/>
            <a:ext cx="3919032" cy="203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9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56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/>
            <a:r>
              <a:rPr lang="en-US" altLang="ko-KR" sz="1100" b="1" dirty="0">
                <a:solidFill>
                  <a:schemeClr val="bg1"/>
                </a:solidFill>
              </a:rPr>
              <a:t>Integrated Information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구매자재관리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구매자재관리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11.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입고단가조정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입고리스트를 조회 하고 입고 단가를 조정 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en-US" altLang="ko-KR" sz="1200" b="1" dirty="0"/>
              <a:t>1. </a:t>
            </a:r>
            <a:r>
              <a:rPr lang="ko-KR" altLang="en-US" sz="1200" b="1" dirty="0" smtClean="0"/>
              <a:t>조회</a:t>
            </a:r>
            <a:endParaRPr lang="en-US" altLang="ko-KR" sz="1200" dirty="0" smtClean="0"/>
          </a:p>
          <a:p>
            <a:r>
              <a:rPr lang="ko-KR" altLang="en-US" sz="1200" dirty="0"/>
              <a:t>① 조회 조건 넣지 않고 조회 시 모든 </a:t>
            </a:r>
            <a:r>
              <a:rPr lang="ko-KR" altLang="en-US" sz="1200" dirty="0" smtClean="0"/>
              <a:t>입고 리스트 </a:t>
            </a:r>
            <a:r>
              <a:rPr lang="ko-KR" altLang="en-US" sz="1200" dirty="0"/>
              <a:t>조회 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 err="1" smtClean="0"/>
              <a:t>업체명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입고일자</a:t>
            </a:r>
            <a:endParaRPr lang="en-US" altLang="ko-KR" sz="1200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조건에 맞는 입고 리스트가 조회됨</a:t>
            </a:r>
            <a:endParaRPr lang="en-US" altLang="ko-KR" sz="1200" dirty="0" smtClean="0"/>
          </a:p>
          <a:p>
            <a:endParaRPr lang="en-US" altLang="ko-KR" sz="1200" dirty="0"/>
          </a:p>
          <a:p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수정</a:t>
            </a:r>
            <a:endParaRPr lang="en-US" altLang="ko-KR" sz="1200" b="1" dirty="0" smtClean="0"/>
          </a:p>
          <a:p>
            <a:pPr marL="228600" indent="-228600">
              <a:buFontTx/>
              <a:buAutoNum type="circleNumDbPlain"/>
            </a:pPr>
            <a:r>
              <a:rPr lang="ko-KR" altLang="en-US" sz="1200" dirty="0" smtClean="0"/>
              <a:t>선택 란의 체크 박스를 체크 하고 입고 단가 란을 수정 한 후 수정 버튼을 클릭 하여 저장 하면 입고 단가가 수정되고 수량 </a:t>
            </a:r>
            <a:r>
              <a:rPr lang="en-US" altLang="ko-KR" sz="1200" dirty="0" smtClean="0"/>
              <a:t>* </a:t>
            </a:r>
            <a:r>
              <a:rPr lang="ko-KR" altLang="en-US" sz="1200" dirty="0" smtClean="0"/>
              <a:t>입고 단가로 금액이 수정 됨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 smtClean="0"/>
              <a:t> </a:t>
            </a:r>
            <a:endParaRPr lang="en-US" altLang="ko-KR" sz="1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912" y="2521331"/>
            <a:ext cx="4409651" cy="276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41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57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/>
            <a:r>
              <a:rPr lang="en-US" altLang="ko-KR" sz="1100" b="1" dirty="0">
                <a:solidFill>
                  <a:schemeClr val="bg1"/>
                </a:solidFill>
              </a:rPr>
              <a:t>Integrated Information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구매자재관리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구매자재관리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12.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자재불출관리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자재 불출 리스트를 조회 하고 불출 정보를 입력 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en-US" altLang="ko-KR" sz="1200" b="1" dirty="0"/>
              <a:t>1. </a:t>
            </a:r>
            <a:r>
              <a:rPr lang="ko-KR" altLang="en-US" sz="1200" b="1" dirty="0" smtClean="0"/>
              <a:t>조회</a:t>
            </a:r>
            <a:endParaRPr lang="en-US" altLang="ko-KR" sz="1200" dirty="0" smtClean="0"/>
          </a:p>
          <a:p>
            <a:r>
              <a:rPr lang="ko-KR" altLang="en-US" sz="1200" dirty="0"/>
              <a:t>① 조회 조건 넣지 않고 조회 시 </a:t>
            </a:r>
            <a:r>
              <a:rPr lang="ko-KR" altLang="en-US" sz="1200" dirty="0" smtClean="0"/>
              <a:t>리스트 </a:t>
            </a:r>
            <a:r>
              <a:rPr lang="ko-KR" altLang="en-US" sz="1200" dirty="0"/>
              <a:t>조회 </a:t>
            </a:r>
            <a:r>
              <a:rPr lang="ko-KR" altLang="en-US" sz="1200" dirty="0" smtClean="0"/>
              <a:t>되지 않음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 err="1" smtClean="0"/>
              <a:t>의뢰번호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사업부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의뢰일자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            </a:t>
            </a:r>
            <a:r>
              <a:rPr lang="ko-KR" altLang="en-US" sz="1200" dirty="0" err="1" smtClean="0"/>
              <a:t>입고번호별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사업부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입고일자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            </a:t>
            </a:r>
            <a:r>
              <a:rPr lang="ko-KR" altLang="en-US" sz="1200" dirty="0" err="1" smtClean="0"/>
              <a:t>일반불출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사업부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불출일자</a:t>
            </a:r>
            <a:endParaRPr lang="en-US" altLang="ko-KR" sz="1200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조건에 맞는 입고 리스트가 조회됨</a:t>
            </a:r>
            <a:endParaRPr lang="en-US" altLang="ko-KR" sz="1200" dirty="0" smtClean="0"/>
          </a:p>
          <a:p>
            <a:endParaRPr lang="en-US" altLang="ko-KR" sz="1200" dirty="0"/>
          </a:p>
          <a:p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등록</a:t>
            </a:r>
            <a:endParaRPr lang="en-US" altLang="ko-KR" sz="1200" b="1" dirty="0" smtClean="0"/>
          </a:p>
          <a:p>
            <a:pPr marL="228600" indent="-228600">
              <a:buFontTx/>
              <a:buAutoNum type="circleNumDbPlain"/>
            </a:pPr>
            <a:r>
              <a:rPr lang="ko-KR" altLang="en-US" sz="1200" dirty="0" smtClean="0"/>
              <a:t>등록버튼을 클릭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자재불출정보창이 뜨면 </a:t>
            </a:r>
            <a:r>
              <a:rPr lang="ko-KR" altLang="en-US" sz="1200" dirty="0" err="1" smtClean="0"/>
              <a:t>불출의뢰</a:t>
            </a:r>
            <a:r>
              <a:rPr lang="ko-KR" altLang="en-US" sz="1200" dirty="0" smtClean="0"/>
              <a:t> 번호와 </a:t>
            </a:r>
            <a:r>
              <a:rPr lang="ko-KR" altLang="en-US" sz="1200" dirty="0" err="1" smtClean="0"/>
              <a:t>입고번호를</a:t>
            </a:r>
            <a:r>
              <a:rPr lang="ko-KR" altLang="en-US" sz="1200" dirty="0" smtClean="0"/>
              <a:t> 선택하고 불출 </a:t>
            </a:r>
            <a:r>
              <a:rPr lang="ko-KR" altLang="en-US" sz="1200" dirty="0" err="1" smtClean="0"/>
              <a:t>구분등</a:t>
            </a:r>
            <a:r>
              <a:rPr lang="ko-KR" altLang="en-US" sz="1200" dirty="0" smtClean="0"/>
              <a:t> 자재불출정보를 선택 및 입력 하고 추가 버튼을 클릭하여 저장</a:t>
            </a:r>
            <a:endParaRPr lang="en-US" altLang="ko-KR" sz="1200" dirty="0" smtClean="0"/>
          </a:p>
          <a:p>
            <a:pPr marL="228600" indent="-228600">
              <a:buAutoNum type="circleNumDbPlain"/>
            </a:pPr>
            <a:r>
              <a:rPr lang="ko-KR" altLang="en-US" sz="1200" dirty="0"/>
              <a:t>저장 후에는 하단 리스트에 입력한 내용을 확인 할 수 있음</a:t>
            </a:r>
            <a:endParaRPr lang="en-US" altLang="ko-KR" sz="1200" dirty="0"/>
          </a:p>
          <a:p>
            <a:pPr marL="228600" indent="-228600">
              <a:buAutoNum type="circleNumDbPlain"/>
            </a:pPr>
            <a:r>
              <a:rPr lang="ko-KR" altLang="en-US" sz="1200" dirty="0"/>
              <a:t>하단 리스트를 클릭하여 내용을 수정</a:t>
            </a:r>
            <a:r>
              <a:rPr lang="en-US" altLang="ko-KR" sz="1200" dirty="0"/>
              <a:t>, </a:t>
            </a:r>
            <a:r>
              <a:rPr lang="ko-KR" altLang="en-US" sz="1200" dirty="0"/>
              <a:t>삭제 할 수 </a:t>
            </a:r>
            <a:r>
              <a:rPr lang="ko-KR" altLang="en-US" sz="1200" dirty="0" smtClean="0"/>
              <a:t>있음</a:t>
            </a:r>
            <a:endParaRPr lang="en-US" altLang="ko-KR" sz="1200" dirty="0" smtClean="0"/>
          </a:p>
          <a:p>
            <a:pPr marL="228600" indent="-228600">
              <a:buAutoNum type="circleNumDbPlain"/>
            </a:pPr>
            <a:endParaRPr lang="en-US" altLang="ko-KR" sz="1200" dirty="0"/>
          </a:p>
          <a:p>
            <a:r>
              <a:rPr lang="en-US" altLang="ko-KR" sz="1200" b="1" dirty="0" smtClean="0"/>
              <a:t>※ </a:t>
            </a:r>
            <a:r>
              <a:rPr lang="ko-KR" altLang="en-US" sz="1200" b="1" dirty="0" err="1" smtClean="0"/>
              <a:t>자재불출</a:t>
            </a:r>
            <a:r>
              <a:rPr lang="ko-KR" altLang="en-US" sz="1200" b="1" dirty="0" smtClean="0"/>
              <a:t> 리스트의 해당 </a:t>
            </a:r>
            <a:r>
              <a:rPr lang="ko-KR" altLang="en-US" sz="1200" b="1" dirty="0"/>
              <a:t>라인을 선택 하면 해당 </a:t>
            </a:r>
            <a:r>
              <a:rPr lang="ko-KR" altLang="en-US" sz="1200" b="1" dirty="0" err="1" smtClean="0"/>
              <a:t>불출번호의</a:t>
            </a:r>
            <a:r>
              <a:rPr lang="ko-KR" altLang="en-US" sz="1200" b="1" dirty="0" smtClean="0"/>
              <a:t> 불출 </a:t>
            </a:r>
            <a:r>
              <a:rPr lang="ko-KR" altLang="en-US" sz="1200" b="1" dirty="0" err="1" smtClean="0"/>
              <a:t>품목정보가</a:t>
            </a:r>
            <a:r>
              <a:rPr lang="ko-KR" altLang="en-US" sz="1200" b="1" dirty="0" smtClean="0"/>
              <a:t> 조회 됨</a:t>
            </a:r>
            <a:r>
              <a:rPr lang="en-US" altLang="ko-KR" sz="1200" b="1" dirty="0" smtClean="0"/>
              <a:t>.</a:t>
            </a:r>
            <a:endParaRPr lang="en-US" altLang="ko-KR" sz="1200" dirty="0"/>
          </a:p>
          <a:p>
            <a:pPr marL="228600" indent="-228600">
              <a:buAutoNum type="circleNumDbPlain"/>
            </a:pP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 smtClean="0"/>
              <a:t> </a:t>
            </a:r>
            <a:endParaRPr lang="en-US" altLang="ko-KR" sz="12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475" y="2392685"/>
            <a:ext cx="4644516" cy="236663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065" y="3964707"/>
            <a:ext cx="3727092" cy="230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75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58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/>
            <a:r>
              <a:rPr lang="en-US" altLang="ko-KR" sz="1100" b="1" dirty="0">
                <a:solidFill>
                  <a:schemeClr val="bg1"/>
                </a:solidFill>
              </a:rPr>
              <a:t>Integrated Information Management System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구매자재관리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구매자재관리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13.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자재재고관리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자재 재고 현황 리스트를 조회하고 재고마감 등록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en-US" altLang="ko-KR" sz="1200" b="1" dirty="0"/>
              <a:t>1. </a:t>
            </a:r>
            <a:r>
              <a:rPr lang="ko-KR" altLang="en-US" sz="1200" b="1" dirty="0" smtClean="0"/>
              <a:t>조회</a:t>
            </a:r>
            <a:endParaRPr lang="en-US" altLang="ko-KR" sz="1200" dirty="0" smtClean="0"/>
          </a:p>
          <a:p>
            <a:r>
              <a:rPr lang="ko-KR" altLang="en-US" sz="1200" dirty="0"/>
              <a:t>① 조회 조건 넣지 않고 조회 시 </a:t>
            </a:r>
            <a:r>
              <a:rPr lang="ko-KR" altLang="en-US" sz="1200" dirty="0" smtClean="0"/>
              <a:t>리스트 </a:t>
            </a:r>
            <a:r>
              <a:rPr lang="ko-KR" altLang="en-US" sz="1200" dirty="0"/>
              <a:t>조회 </a:t>
            </a:r>
            <a:r>
              <a:rPr lang="ko-KR" altLang="en-US" sz="1200" dirty="0" smtClean="0"/>
              <a:t>되지 않음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 smtClean="0"/>
              <a:t>창고구분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사업부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조회품번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조회기간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       </a:t>
            </a:r>
            <a:r>
              <a:rPr lang="ko-KR" altLang="en-US" sz="1200" dirty="0" err="1" smtClean="0"/>
              <a:t>입고번호별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사업부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입고일자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            </a:t>
            </a:r>
            <a:r>
              <a:rPr lang="ko-KR" altLang="en-US" sz="1200" dirty="0" err="1" smtClean="0"/>
              <a:t>일반불출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사업부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불출일자</a:t>
            </a:r>
            <a:endParaRPr lang="en-US" altLang="ko-KR" sz="1200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조건에 맞는 자재재고 리스트가 조회됨</a:t>
            </a:r>
            <a:endParaRPr lang="en-US" altLang="ko-KR" sz="1200" dirty="0" smtClean="0"/>
          </a:p>
          <a:p>
            <a:endParaRPr lang="en-US" altLang="ko-KR" sz="1200" dirty="0"/>
          </a:p>
          <a:p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재고마감</a:t>
            </a:r>
            <a:endParaRPr lang="en-US" altLang="ko-KR" sz="1200" b="1" dirty="0" smtClean="0"/>
          </a:p>
          <a:p>
            <a:r>
              <a:rPr lang="ko-KR" altLang="en-US" sz="1200" dirty="0" smtClean="0"/>
              <a:t>재고마감버튼을 클릭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재고마감창이</a:t>
            </a:r>
            <a:r>
              <a:rPr lang="ko-KR" altLang="en-US" sz="1200" dirty="0" smtClean="0"/>
              <a:t> 뜨면 선택한 월에 대한 </a:t>
            </a:r>
            <a:r>
              <a:rPr lang="ko-KR" altLang="en-US" sz="1200" dirty="0" err="1" smtClean="0"/>
              <a:t>창고별</a:t>
            </a:r>
            <a:r>
              <a:rPr lang="ko-KR" altLang="en-US" sz="1200" dirty="0" smtClean="0"/>
              <a:t> 자재재고 마감내역을 등록</a:t>
            </a:r>
            <a:endParaRPr lang="en-US" altLang="ko-KR" sz="1200" dirty="0" smtClean="0"/>
          </a:p>
          <a:p>
            <a:pPr marL="228600" indent="-228600">
              <a:buAutoNum type="circleNumDbPlain"/>
            </a:pPr>
            <a:r>
              <a:rPr lang="ko-KR" altLang="en-US" sz="1200" dirty="0" smtClean="0"/>
              <a:t>등록 후에는 하단 리스트에 마감된 내용을 확인 할 수 있음</a:t>
            </a:r>
            <a:endParaRPr lang="en-US" altLang="ko-KR" sz="1200" dirty="0" smtClean="0"/>
          </a:p>
          <a:p>
            <a:pPr marL="228600" indent="-228600">
              <a:buAutoNum type="circleNumDbPlain"/>
            </a:pPr>
            <a:r>
              <a:rPr lang="ko-KR" altLang="en-US" sz="1200" dirty="0" smtClean="0"/>
              <a:t>하단 </a:t>
            </a:r>
            <a:r>
              <a:rPr lang="ko-KR" altLang="en-US" sz="1200" dirty="0"/>
              <a:t>리스트를 클릭하여 내용을 수정</a:t>
            </a:r>
            <a:r>
              <a:rPr lang="en-US" altLang="ko-KR" sz="1200" dirty="0"/>
              <a:t>, </a:t>
            </a:r>
            <a:r>
              <a:rPr lang="ko-KR" altLang="en-US" sz="1200" dirty="0"/>
              <a:t>삭제 할 수 </a:t>
            </a:r>
            <a:r>
              <a:rPr lang="ko-KR" altLang="en-US" sz="1200" dirty="0" smtClean="0"/>
              <a:t>있음</a:t>
            </a:r>
            <a:endParaRPr lang="en-US" altLang="ko-KR" sz="1200" dirty="0" smtClean="0"/>
          </a:p>
          <a:p>
            <a:endParaRPr lang="en-US" altLang="ko-KR" sz="1200" dirty="0" smtClean="0"/>
          </a:p>
          <a:p>
            <a:r>
              <a:rPr lang="en-US" altLang="ko-KR" sz="1200" b="1" dirty="0" smtClean="0"/>
              <a:t>3. </a:t>
            </a:r>
            <a:r>
              <a:rPr lang="ko-KR" altLang="en-US" sz="1200" b="1" dirty="0" smtClean="0"/>
              <a:t>엑셀</a:t>
            </a:r>
            <a:endParaRPr lang="en-US" altLang="ko-KR" sz="1200" b="1" dirty="0"/>
          </a:p>
          <a:p>
            <a:r>
              <a:rPr lang="ko-KR" altLang="en-US" sz="1200" dirty="0" smtClean="0"/>
              <a:t>엑셀버튼을 </a:t>
            </a:r>
            <a:r>
              <a:rPr lang="ko-KR" altLang="en-US" sz="1200" dirty="0"/>
              <a:t>클릭</a:t>
            </a:r>
            <a:r>
              <a:rPr lang="en-US" altLang="ko-KR" sz="1200" dirty="0"/>
              <a:t>, </a:t>
            </a:r>
            <a:r>
              <a:rPr lang="ko-KR" altLang="en-US" sz="1200" smtClean="0"/>
              <a:t>조회된 자재재고 현황 리스트의 데이터를 엑셀로 다운받을 수 있음</a:t>
            </a:r>
            <a:endParaRPr lang="en-US" altLang="ko-KR" sz="1200" dirty="0"/>
          </a:p>
          <a:p>
            <a:pPr marL="228600" indent="-228600">
              <a:buAutoNum type="circleNumDbPlain"/>
            </a:pPr>
            <a:endParaRPr lang="en-US" altLang="ko-KR" sz="1200" dirty="0" smtClean="0"/>
          </a:p>
          <a:p>
            <a:pPr marL="228600" indent="-228600">
              <a:buAutoNum type="circleNumDbPlain"/>
            </a:pPr>
            <a:endParaRPr lang="en-US" altLang="ko-KR" sz="1200" dirty="0"/>
          </a:p>
          <a:p>
            <a:pPr marL="228600" indent="-228600">
              <a:buAutoNum type="circleNumDbPlain"/>
            </a:pP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 smtClean="0"/>
              <a:t> </a:t>
            </a:r>
            <a:endParaRPr lang="en-US" altLang="ko-KR" sz="1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602" y="2415803"/>
            <a:ext cx="4429777" cy="79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4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lvl="0" indent="-228600">
              <a:buAutoNum type="arabicPeriod"/>
              <a:defRPr/>
            </a:pP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현황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연도와 제품 선택 후 조회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각 </a:t>
            </a:r>
            <a:r>
              <a:rPr lang="ko-KR" altLang="en-US" sz="1200" b="1" dirty="0" err="1" smtClean="0">
                <a:latin typeface="굴림체"/>
                <a:ea typeface="굴림체"/>
                <a:sym typeface="Wingdings"/>
              </a:rPr>
              <a:t>숫자클릭시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 접수처리 상세목록으로 이동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endParaRPr lang="en-US" altLang="ko-KR" sz="1200" b="1" dirty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a/s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발생된 건수에 대해서 실시간으로 발생비용 및 건수 반영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59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A/S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6-1.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현황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A/S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발생현황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,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실시간 집계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,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유형별 건수 집계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481" y="2708900"/>
            <a:ext cx="4320470" cy="7767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lvl="0" indent="-228600">
              <a:buAutoNum type="arabicPeriod" startAt="2"/>
              <a:defRPr/>
            </a:pP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A/S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 </a:t>
            </a:r>
            <a:r>
              <a:rPr lang="ko-KR" altLang="en-US" sz="1200" b="1" dirty="0">
                <a:latin typeface="굴림체"/>
                <a:ea typeface="굴림체"/>
                <a:sym typeface="Wingdings"/>
              </a:rPr>
              <a:t>접수 및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조치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ko-KR" altLang="en-US" sz="1200" b="1" dirty="0" err="1" smtClean="0">
                <a:latin typeface="굴림체"/>
                <a:ea typeface="굴림체"/>
                <a:sym typeface="Wingdings"/>
              </a:rPr>
              <a:t>등록창에서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 문제점 현상 이미지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작업내용 이미지 다중 삽입 가능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시작일 종료일 작업시간 </a:t>
            </a:r>
            <a:r>
              <a:rPr lang="ko-KR" altLang="en-US" sz="1200" b="1" dirty="0" err="1" smtClean="0">
                <a:latin typeface="굴림체"/>
                <a:ea typeface="굴림체"/>
                <a:sym typeface="Wingdings"/>
              </a:rPr>
              <a:t>임단가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 등 </a:t>
            </a:r>
            <a:r>
              <a:rPr lang="ko-KR" altLang="en-US" sz="1200" b="1" dirty="0" err="1" smtClean="0">
                <a:latin typeface="굴림체"/>
                <a:ea typeface="굴림체"/>
                <a:sym typeface="Wingdings"/>
              </a:rPr>
              <a:t>입력시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 발생비용 자동계산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endParaRPr lang="en-US" altLang="ko-KR" sz="1200" b="1" dirty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ko-KR" altLang="en-US" sz="1200" b="1" dirty="0" err="1" smtClean="0">
                <a:latin typeface="굴림체"/>
                <a:ea typeface="굴림체"/>
                <a:sym typeface="Wingdings"/>
              </a:rPr>
              <a:t>결재완료되지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 </a:t>
            </a:r>
            <a:r>
              <a:rPr lang="ko-KR" altLang="en-US" sz="1200" b="1" dirty="0" err="1" smtClean="0">
                <a:latin typeface="굴림체"/>
                <a:ea typeface="굴림체"/>
                <a:sym typeface="Wingdings"/>
              </a:rPr>
              <a:t>않은건에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 대해서 삭제 가능</a:t>
            </a: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endParaRPr lang="en-US" altLang="ko-KR" sz="1200" b="1" dirty="0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연도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제품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출고입자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유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/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무상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접수유형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접수일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등록자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수리완료 예정일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고객인도일</a:t>
            </a:r>
            <a:r>
              <a:rPr lang="en-US" altLang="ko-KR" sz="1200" b="1" dirty="0" smtClean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b="1" dirty="0" smtClean="0">
                <a:latin typeface="굴림체"/>
                <a:ea typeface="굴림체"/>
                <a:sym typeface="Wingdings"/>
              </a:rPr>
              <a:t>상태를 조건으로 조회 가능</a:t>
            </a:r>
            <a:endParaRPr lang="en-US" altLang="ko-KR" sz="1200" b="1" smtClean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endParaRPr lang="en-US" altLang="ko-KR" sz="1200" b="1" dirty="0">
              <a:latin typeface="굴림체"/>
              <a:ea typeface="굴림체"/>
              <a:sym typeface="Wingdings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60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A/S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사용자매뉴얼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6-2.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A/S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접수 및 조치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A/S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등록 및 조회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,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검색조건별 조회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480" y="4905241"/>
            <a:ext cx="4536505" cy="96397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460" y="2420888"/>
            <a:ext cx="2952280" cy="20686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1.  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매뉴관리</a:t>
            </a:r>
          </a:p>
          <a:p>
            <a:pPr marL="0" indent="0">
              <a:buFont typeface="Wingdings"/>
              <a:buNone/>
              <a:defRPr/>
            </a:pPr>
            <a:endParaRPr lang="en-US" altLang="ko-KR" sz="1200" b="1">
              <a:latin typeface="굴림체"/>
              <a:ea typeface="굴림체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관리자 또는 사용자의 메뉴를 설정한다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메뉴의 순서는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SEQ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를 활용하여 작성한다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권한 설정을 통하여 사용자가 접근할 수 있는 메뉴의 권한을 설정한다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endParaRPr lang="en-US" altLang="ko-KR" sz="120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1)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매뉴 추가</a:t>
            </a:r>
          </a:p>
          <a:p>
            <a:pPr marL="0" indent="0">
              <a:buFont typeface="Arial"/>
              <a:buNone/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2)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매뉴 삭제</a:t>
            </a:r>
          </a:p>
          <a:p>
            <a:pPr marL="0" indent="0">
              <a:buFont typeface="Arial"/>
              <a:buNone/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3)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매뉴 수정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61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관리자</a:t>
            </a: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(ADMIN)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3-2)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관리자매뉴얼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7-1.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ADMIN_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매뉴관리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시스템의 운영자 및 사용자 매뉴 추가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,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수정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,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삭제 관리</a:t>
            </a:r>
          </a:p>
        </p:txBody>
      </p:sp>
      <p:pic>
        <p:nvPicPr>
          <p:cNvPr id="54" name="그림 53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344424" y="2564891"/>
            <a:ext cx="4399642" cy="30963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2.  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권한관리</a:t>
            </a:r>
          </a:p>
          <a:p>
            <a:pPr marL="0" indent="0">
              <a:buFont typeface="Wingdings"/>
              <a:buNone/>
              <a:defRPr/>
            </a:pPr>
            <a:endParaRPr lang="en-US" altLang="ko-KR" sz="1200" b="1">
              <a:latin typeface="굴림체"/>
              <a:ea typeface="굴림체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사용자 그룹의 권한을 관리한다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소속인원 클릭시 권한관리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POP-UP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이 호출된다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  <a:endParaRPr lang="ko-KR" altLang="en-US" sz="120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우측에 소속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팀명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이름 중 한가지 이상 작성한후 조회를한뒤 선택후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&lt;&lt;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버튼으로 권한을 추가한다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    </a:t>
            </a:r>
          </a:p>
          <a:p>
            <a:pPr marL="0" indent="0">
              <a:buFont typeface="Arial"/>
              <a:buNone/>
              <a:defRPr/>
            </a:pPr>
            <a:endParaRPr lang="en-US" altLang="ko-KR" sz="1200">
              <a:latin typeface="굴림체"/>
              <a:ea typeface="굴림체"/>
              <a:sym typeface="Wingdings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62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관리자</a:t>
            </a: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(ADMIN)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3-2)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관리자매뉴얼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7-2.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ADMIN_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권한관리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권한그룹 생성 및 구성매뉴와의 매칭</a:t>
            </a:r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72415" y="2564892"/>
            <a:ext cx="4478464" cy="30223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3.  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사용자관리</a:t>
            </a:r>
          </a:p>
          <a:p>
            <a:pPr marL="0" indent="0">
              <a:buFont typeface="Wingdings"/>
              <a:buNone/>
              <a:defRPr/>
            </a:pPr>
            <a:endParaRPr lang="en-US" altLang="ko-KR" sz="1200" b="1">
              <a:latin typeface="굴림체"/>
              <a:ea typeface="굴림체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사용자의 정보를 관리한다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사용자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ID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선택시 사용자 비번관리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POP-UP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이 호출된다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비밀번호는 특수문자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영문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숫자 를 혼합하여 사용한다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63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관리자</a:t>
            </a: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(ADMIN)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3-2)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관리자매뉴얼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7-3.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ADMIN_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사용자관리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시스템 사용자 정보 등록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/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관리</a:t>
            </a:r>
          </a:p>
        </p:txBody>
      </p:sp>
      <p:pic>
        <p:nvPicPr>
          <p:cNvPr id="56" name="그림 55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58508" y="2564892"/>
            <a:ext cx="4550473" cy="31675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4.  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기준정보관리</a:t>
            </a:r>
          </a:p>
          <a:p>
            <a:pPr marL="0" indent="0">
              <a:buFont typeface="Wingdings"/>
              <a:buNone/>
              <a:defRPr/>
            </a:pPr>
            <a:endParaRPr lang="en-US" altLang="ko-KR" sz="1200" b="1">
              <a:latin typeface="굴림체"/>
              <a:ea typeface="굴림체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1)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공통코드관리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</a:t>
            </a:r>
            <a:endParaRPr lang="en-US" altLang="ko-KR" sz="120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코드등록시 분류를 선택하지 않으면 부모 코드로 입력된다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분류 선택시 선택된 코드의 자식 코드로 입력된다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분류를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(1+n)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가지 이상 선택시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(1+n+1)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단 트리 구조의 공통코드가 작성된다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코드의 활성화 여부를 선택 가능하다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64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관리자</a:t>
            </a: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(ADMIN)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3-2)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관리자매뉴얼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7-4.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ADMIN_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기준정보관리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시스템에서 사용되는 기준정보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마스터정보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의 코드화 관리</a:t>
            </a:r>
          </a:p>
        </p:txBody>
      </p:sp>
      <p:pic>
        <p:nvPicPr>
          <p:cNvPr id="57" name="그림 56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72415" y="2508484"/>
            <a:ext cx="4589145" cy="32248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5.  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기술자료관리</a:t>
            </a:r>
          </a:p>
          <a:p>
            <a:pPr marL="0" indent="0">
              <a:buFont typeface="Wingdings"/>
              <a:buNone/>
              <a:defRPr/>
            </a:pPr>
            <a:endParaRPr lang="en-US" altLang="ko-KR" sz="1200" b="1">
              <a:latin typeface="굴림체"/>
              <a:ea typeface="굴림체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등록 시 대분류 중분류 소분류로 구분하여 등록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기술자료 관리번호 자동채번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등록된 기술자료 목록을 보여준다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65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관리자</a:t>
            </a: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(ADMIN)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3-2)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관리자매뉴얼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7-5.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ADMIN_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기술자료관리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기술문서 분류체계관리</a:t>
            </a:r>
          </a:p>
        </p:txBody>
      </p:sp>
      <p:pic>
        <p:nvPicPr>
          <p:cNvPr id="58" name="그림 57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72415" y="2564892"/>
            <a:ext cx="4449889" cy="32836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6.  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공급업체관리</a:t>
            </a:r>
          </a:p>
          <a:p>
            <a:pPr marL="0" indent="0">
              <a:buFont typeface="Wingdings"/>
              <a:buNone/>
              <a:defRPr/>
            </a:pPr>
            <a:endParaRPr lang="en-US" altLang="ko-KR" sz="1200" b="1">
              <a:latin typeface="굴림체"/>
              <a:ea typeface="굴림체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제품개발 및 금형개발 업체관리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공급업체의 상호 클릭시 상세 정보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POP-UP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이 호출된다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활성화 여부를 수정가능하다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66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관리자</a:t>
            </a: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(ADMIN)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3-2)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관리자매뉴얼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7-6.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ADMIN_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공급업체관리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부품 제작 및 공급업체 정보관리</a:t>
            </a:r>
          </a:p>
        </p:txBody>
      </p:sp>
      <p:pic>
        <p:nvPicPr>
          <p:cNvPr id="59" name="그림 58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72415" y="2564892"/>
            <a:ext cx="4418838" cy="35210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7.  </a:t>
            </a:r>
            <a:r>
              <a:rPr lang="ko-KR" altLang="en-US" sz="1200" b="1">
                <a:latin typeface="굴림체"/>
                <a:ea typeface="굴림체"/>
                <a:sym typeface="Wingdings"/>
              </a:rPr>
              <a:t>로그관리</a:t>
            </a:r>
          </a:p>
          <a:p>
            <a:pPr lvl="0">
              <a:defRPr/>
            </a:pPr>
            <a:endParaRPr lang="ko-KR" altLang="en-US" sz="1200" b="1">
              <a:latin typeface="굴림체"/>
              <a:ea typeface="굴림체"/>
              <a:sym typeface="Wingdings"/>
            </a:endParaRPr>
          </a:p>
          <a:p>
            <a:pPr marL="0" indent="0">
              <a:buFont typeface="Wingdings"/>
              <a:buNone/>
              <a:defRPr/>
            </a:pPr>
            <a:r>
              <a:rPr lang="ko-KR" altLang="en-US" sz="1200" b="1">
                <a:latin typeface="굴림체"/>
                <a:ea typeface="굴림체"/>
              </a:rPr>
              <a:t>  </a:t>
            </a:r>
            <a:r>
              <a:rPr lang="en-US" altLang="ko-KR" sz="1200" b="1">
                <a:latin typeface="굴림체"/>
                <a:ea typeface="굴림체"/>
              </a:rPr>
              <a:t>1)</a:t>
            </a:r>
            <a:r>
              <a:rPr lang="ko-KR" altLang="en-US" sz="1200" b="1">
                <a:latin typeface="굴림체"/>
                <a:ea typeface="굴림체"/>
              </a:rPr>
              <a:t> 접속로그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시스템사용자 접속기록 관리</a:t>
            </a:r>
          </a:p>
          <a:p>
            <a:pPr marL="0" indent="0">
              <a:buFont typeface="Arial"/>
              <a:buNone/>
              <a:defRPr/>
            </a:pPr>
            <a:endParaRPr lang="ko-KR" altLang="en-US" sz="120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2)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파일다운로드로그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시스템에 등록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/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첨부되어 있는 기술자료를 다운로드하면 기록관리 된다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문제 발생시 정보추적 가능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</a:t>
            </a:r>
            <a:endParaRPr lang="en-US" altLang="ko-KR" sz="1200">
              <a:latin typeface="굴림체"/>
              <a:ea typeface="굴림체"/>
              <a:sym typeface="Wingdings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67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관리자</a:t>
            </a: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(ADMIN)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3-2)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관리자매뉴얼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7-7.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ADMIN_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로그관리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시스템접속로그 및 파일다운로드로그 관리</a:t>
            </a:r>
          </a:p>
        </p:txBody>
      </p:sp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73006" y="2492883"/>
            <a:ext cx="4550251" cy="3168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>
                <a:latin typeface="굴림체"/>
                <a:ea typeface="굴림체"/>
                <a:sym typeface="Wingdings"/>
              </a:rPr>
              <a:t>1  TOP MENU</a:t>
            </a:r>
            <a:endParaRPr lang="ko-KR" altLang="en-US" sz="1200" b="1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endParaRPr lang="ko-KR" altLang="en-US" sz="1200" b="1">
              <a:latin typeface="굴림체"/>
              <a:ea typeface="굴림체"/>
              <a:sym typeface="Wingdings"/>
            </a:endParaRPr>
          </a:p>
          <a:p>
            <a:pPr marL="0" indent="0">
              <a:buFont typeface="Wingdings"/>
              <a:buNone/>
              <a:defRPr/>
            </a:pPr>
            <a:r>
              <a:rPr lang="ko-KR" altLang="en-US" sz="1200" b="1">
                <a:latin typeface="굴림체"/>
                <a:ea typeface="굴림체"/>
              </a:rPr>
              <a:t>  </a:t>
            </a:r>
            <a:r>
              <a:rPr lang="en-US" altLang="ko-KR" sz="1200" b="1">
                <a:latin typeface="굴림체"/>
                <a:ea typeface="굴림체"/>
              </a:rPr>
              <a:t>1)</a:t>
            </a:r>
            <a:r>
              <a:rPr lang="ko-KR" altLang="en-US" sz="1200" b="1">
                <a:latin typeface="굴림체"/>
                <a:ea typeface="굴림체"/>
              </a:rPr>
              <a:t> 결재건수</a:t>
            </a:r>
            <a:r>
              <a:rPr lang="en-US" altLang="ko-KR" sz="1200" b="1">
                <a:latin typeface="굴림체"/>
                <a:ea typeface="굴림체"/>
              </a:rPr>
              <a:t> 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사용자 본인에게 전달된 결재건 표시</a:t>
            </a:r>
          </a:p>
          <a:p>
            <a:pPr marL="0" indent="0">
              <a:buFont typeface="Arial"/>
              <a:buNone/>
              <a:defRPr/>
            </a:pPr>
            <a:endParaRPr lang="ko-KR" altLang="en-US" sz="120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2)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공지사항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관리자를 통한 공지내역 로그인시 자동 팝업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시스템 사용시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Q&amp;A</a:t>
            </a:r>
          </a:p>
          <a:p>
            <a:pPr marL="0" indent="0">
              <a:buFont typeface="Arial"/>
              <a:buNone/>
              <a:defRPr/>
            </a:pPr>
            <a:endParaRPr lang="en-US" altLang="ko-KR" sz="120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en-US" altLang="ko-KR" sz="1200">
                <a:latin typeface="굴림체"/>
                <a:ea typeface="굴림체"/>
                <a:sym typeface="Wingdings"/>
              </a:rPr>
              <a:t>  3) 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매뉴얼다운로드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 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사용자매뉴얼 다운로드</a:t>
            </a:r>
          </a:p>
          <a:p>
            <a:pPr marL="0" indent="0">
              <a:buFont typeface="Arial"/>
              <a:buNone/>
              <a:defRPr/>
            </a:pPr>
            <a:endParaRPr lang="ko-KR" altLang="en-US" sz="120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4)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접속자정보표시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접속자 정보표시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 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비번 변경</a:t>
            </a:r>
          </a:p>
          <a:p>
            <a:pPr marL="0" indent="0">
              <a:buFont typeface="Arial"/>
              <a:buNone/>
              <a:defRPr/>
            </a:pPr>
            <a:endParaRPr lang="ko-KR" altLang="en-US" sz="120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>
                <a:latin typeface="굴림체"/>
                <a:ea typeface="굴림체"/>
                <a:sym typeface="Wingdings"/>
              </a:rPr>
              <a:t>5)</a:t>
            </a:r>
            <a:r>
              <a:rPr lang="ko-KR" altLang="en-US" sz="1200">
                <a:latin typeface="굴림체"/>
                <a:ea typeface="굴림체"/>
                <a:sym typeface="Wingdings"/>
              </a:rPr>
              <a:t> 로그아웃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>
                <a:latin typeface="굴림체"/>
                <a:ea typeface="굴림체"/>
                <a:sym typeface="Wingdings"/>
              </a:rPr>
              <a:t> </a:t>
            </a:r>
            <a:endParaRPr lang="en-US" altLang="ko-KR" sz="1200">
              <a:latin typeface="굴림체"/>
              <a:ea typeface="굴림체"/>
              <a:sym typeface="Wingdings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68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TOP MENU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>
                <a:solidFill>
                  <a:schemeClr val="bg1"/>
                </a:solidFill>
                <a:latin typeface="HY견고딕"/>
                <a:ea typeface="HY견고딕"/>
              </a:rPr>
              <a:t> 3-2)</a:t>
            </a:r>
            <a:r>
              <a:rPr lang="ko-KR" altLang="en-US" sz="2000" b="1">
                <a:solidFill>
                  <a:schemeClr val="bg1"/>
                </a:solidFill>
                <a:latin typeface="HY견고딕"/>
                <a:ea typeface="HY견고딕"/>
              </a:rPr>
              <a:t> 관리자매뉴얼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8.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TOP MENU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시스템</a:t>
            </a:r>
            <a:r>
              <a:rPr kumimoji="0" lang="en-US" altLang="ko-KR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ko-KR" altLang="en-US" sz="1600" b="0" i="0" u="none" strike="noStrike" kern="1200" cap="none" spc="0" normalizeH="0" baseline="0">
                <a:solidFill>
                  <a:srgbClr val="000000"/>
                </a:solidFill>
                <a:latin typeface="굴림체"/>
                <a:ea typeface="굴림체"/>
              </a:rPr>
              <a:t>사용자 보조기능</a:t>
            </a: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413701" y="2636901"/>
            <a:ext cx="4035236" cy="689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 cmpd="sng">
          <a:solidFill>
            <a:srgbClr val="FF0000"/>
          </a:solidFill>
          <a:prstDash val="solid"/>
        </a:ln>
      </a:spPr>
      <a:bodyPr rtlCol="0" anchor="ctr"/>
      <a:lstStyle>
        <a:defPPr algn="ctr">
          <a:defRPr baseline="-250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>
            <a:alpha val="54000"/>
          </a:schemeClr>
        </a:solidFill>
        <a:ln w="3175" cap="rnd">
          <a:solidFill>
            <a:schemeClr val="tx1">
              <a:lumMod val="75000"/>
              <a:lumOff val="25000"/>
            </a:schemeClr>
          </a:solidFill>
          <a:prstDash val="sysDot"/>
        </a:ln>
      </a:spPr>
      <a:bodyPr wrap="square" rtlCol="0">
        <a:spAutoFit/>
      </a:bodyPr>
      <a:lstStyle>
        <a:defPPr>
          <a:defRPr sz="13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7855</Words>
  <Application>Microsoft Office PowerPoint</Application>
  <PresentationFormat>A4 용지(210x297mm)</PresentationFormat>
  <Paragraphs>1527</Paragraphs>
  <Slides>68</Slides>
  <Notes>68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68</vt:i4>
      </vt:variant>
    </vt:vector>
  </HeadingPairs>
  <TitlesOfParts>
    <vt:vector size="75" baseType="lpstr">
      <vt:lpstr>HY견고딕</vt:lpstr>
      <vt:lpstr>굴림체</vt:lpstr>
      <vt:lpstr>나눔고딕OTF ExtraBold</vt:lpstr>
      <vt:lpstr>맑은 고딕</vt:lpstr>
      <vt:lpstr>Arial</vt:lpstr>
      <vt:lpstr>Wingdings</vt:lpstr>
      <vt:lpstr>Office 테마</vt:lpstr>
      <vt:lpstr>PLM System 사용자 Manual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>Hewlett-Packard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GDnSI</dc:creator>
  <cp:lastModifiedBy>Microsoft 계정</cp:lastModifiedBy>
  <cp:revision>1065</cp:revision>
  <dcterms:created xsi:type="dcterms:W3CDTF">2017-10-16T00:17:49Z</dcterms:created>
  <dcterms:modified xsi:type="dcterms:W3CDTF">2022-07-17T15:01:54Z</dcterms:modified>
  <cp:version/>
</cp:coreProperties>
</file>