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7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0"/>
  </p:notesMasterIdLst>
  <p:sldIdLst>
    <p:sldId id="257" r:id="rId2"/>
    <p:sldId id="309" r:id="rId3"/>
    <p:sldId id="312" r:id="rId4"/>
    <p:sldId id="313" r:id="rId5"/>
    <p:sldId id="365" r:id="rId6"/>
    <p:sldId id="367" r:id="rId7"/>
    <p:sldId id="366" r:id="rId8"/>
    <p:sldId id="314" r:id="rId9"/>
    <p:sldId id="364" r:id="rId10"/>
    <p:sldId id="315" r:id="rId11"/>
    <p:sldId id="316" r:id="rId12"/>
    <p:sldId id="318" r:id="rId13"/>
    <p:sldId id="350" r:id="rId14"/>
    <p:sldId id="319" r:id="rId15"/>
    <p:sldId id="317" r:id="rId16"/>
    <p:sldId id="320" r:id="rId17"/>
    <p:sldId id="352" r:id="rId18"/>
    <p:sldId id="321" r:id="rId19"/>
    <p:sldId id="322" r:id="rId20"/>
    <p:sldId id="323" r:id="rId21"/>
    <p:sldId id="353" r:id="rId22"/>
    <p:sldId id="325" r:id="rId23"/>
    <p:sldId id="354" r:id="rId24"/>
    <p:sldId id="326" r:id="rId25"/>
    <p:sldId id="324" r:id="rId26"/>
    <p:sldId id="327" r:id="rId27"/>
    <p:sldId id="328" r:id="rId28"/>
    <p:sldId id="329" r:id="rId29"/>
    <p:sldId id="355" r:id="rId30"/>
    <p:sldId id="330" r:id="rId31"/>
    <p:sldId id="356" r:id="rId32"/>
    <p:sldId id="357" r:id="rId33"/>
    <p:sldId id="331" r:id="rId34"/>
    <p:sldId id="332" r:id="rId35"/>
    <p:sldId id="358" r:id="rId36"/>
    <p:sldId id="334" r:id="rId37"/>
    <p:sldId id="335" r:id="rId38"/>
    <p:sldId id="333" r:id="rId39"/>
    <p:sldId id="363" r:id="rId40"/>
    <p:sldId id="336" r:id="rId41"/>
    <p:sldId id="349" r:id="rId42"/>
    <p:sldId id="359" r:id="rId43"/>
    <p:sldId id="337" r:id="rId44"/>
    <p:sldId id="338" r:id="rId45"/>
    <p:sldId id="339" r:id="rId46"/>
    <p:sldId id="360" r:id="rId47"/>
    <p:sldId id="342" r:id="rId48"/>
    <p:sldId id="340" r:id="rId49"/>
    <p:sldId id="361" r:id="rId50"/>
    <p:sldId id="341" r:id="rId51"/>
    <p:sldId id="343" r:id="rId52"/>
    <p:sldId id="344" r:id="rId53"/>
    <p:sldId id="345" r:id="rId54"/>
    <p:sldId id="362" r:id="rId55"/>
    <p:sldId id="346" r:id="rId56"/>
    <p:sldId id="368" r:id="rId57"/>
    <p:sldId id="347" r:id="rId58"/>
    <p:sldId id="348" r:id="rId59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3451"/>
    <a:srgbClr val="3333FF"/>
    <a:srgbClr val="8DDBF7"/>
    <a:srgbClr val="BEEAFA"/>
    <a:srgbClr val="B45608"/>
    <a:srgbClr val="EAEAEA"/>
    <a:srgbClr val="F5F5F5"/>
    <a:srgbClr val="FDFDFD"/>
    <a:srgbClr val="FDEFE3"/>
    <a:srgbClr val="E6D1C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240" autoAdjust="0"/>
    <p:restoredTop sz="99653" autoAdjust="0"/>
  </p:normalViewPr>
  <p:slideViewPr>
    <p:cSldViewPr>
      <p:cViewPr varScale="1">
        <p:scale>
          <a:sx n="121" d="100"/>
          <a:sy n="121" d="100"/>
        </p:scale>
        <p:origin x="-1338" y="-96"/>
      </p:cViewPr>
      <p:guideLst>
        <p:guide orient="horz" pos="2160"/>
        <p:guide pos="312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2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D6A74-F86F-40C2-BEB6-62174610F537}" type="datetimeFigureOut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8717E-3759-4963-9409-A68F28E404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08296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51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52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54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55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4516523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57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8717E-3759-4963-9409-A68F28E404C9}" type="slidenum">
              <a:rPr lang="ko-KR" altLang="en-US" smtClean="0"/>
              <a:pPr/>
              <a:t>58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797F9-2AF5-4657-A831-42A3D5DEAF14}" type="datetime1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일지테크 </a:t>
            </a:r>
            <a:r>
              <a:rPr lang="en-US" altLang="ko-KR" smtClean="0"/>
              <a:t>pdm system menual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D2B37-6AFA-461A-BF10-6A218911F9F0}" type="datetime1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일지테크 </a:t>
            </a:r>
            <a:r>
              <a:rPr lang="en-US" altLang="ko-KR" smtClean="0"/>
              <a:t>pdm system menual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6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CF6CA-DC03-4D90-99B9-3ABD239652FC}" type="datetime1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일지테크 </a:t>
            </a:r>
            <a:r>
              <a:rPr lang="en-US" altLang="ko-KR" smtClean="0"/>
              <a:t>pdm system menual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2FD2C-D1DF-4038-8E95-51280E62BEF9}" type="datetime1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일지테크 </a:t>
            </a:r>
            <a:r>
              <a:rPr lang="en-US" altLang="ko-KR" smtClean="0"/>
              <a:t>pdm system menual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3E485-08E1-42E2-B234-6D64C32AB3F5}" type="datetime1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일지테크 </a:t>
            </a:r>
            <a:r>
              <a:rPr lang="en-US" altLang="ko-KR" smtClean="0"/>
              <a:t>pdm system menual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8EE1-945F-434E-B40B-BFD2325C6593}" type="datetime1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일지테크 </a:t>
            </a:r>
            <a:r>
              <a:rPr lang="en-US" altLang="ko-KR" smtClean="0"/>
              <a:t>pdm system menual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4A-39C7-4569-A96F-0B3E6614C31C}" type="datetime1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일지테크 </a:t>
            </a:r>
            <a:r>
              <a:rPr lang="en-US" altLang="ko-KR" smtClean="0"/>
              <a:t>pdm system menual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EE56F-D42B-4DF4-BFFF-055841A4F0CD}" type="datetime1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일지테크 </a:t>
            </a:r>
            <a:r>
              <a:rPr lang="en-US" altLang="ko-KR" smtClean="0"/>
              <a:t>pdm system menual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F9C91-4446-41F9-85B9-C999F1BE54FB}" type="datetime1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일지테크 </a:t>
            </a:r>
            <a:r>
              <a:rPr lang="en-US" altLang="ko-KR" smtClean="0"/>
              <a:t>pdm system menual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1ECE-F955-4279-8853-98D310B7B1C2}" type="datetime1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일지테크 </a:t>
            </a:r>
            <a:r>
              <a:rPr lang="en-US" altLang="ko-KR" smtClean="0"/>
              <a:t>pdm system menual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2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0A600-5EFC-49C9-A395-767D79128F12}" type="datetime1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일지테크 </a:t>
            </a:r>
            <a:r>
              <a:rPr lang="en-US" altLang="ko-KR" smtClean="0"/>
              <a:t>pdm system menual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109EF-E35F-4CF3-903A-1A9536092A68}" type="datetime1">
              <a:rPr lang="ko-KR" altLang="en-US" smtClean="0"/>
              <a:pPr/>
              <a:t>2018-05-15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일지테크 </a:t>
            </a:r>
            <a:r>
              <a:rPr lang="en-US" altLang="ko-KR" smtClean="0"/>
              <a:t>pdm system menual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://pms.iljitech.co.kr/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1.png"/><Relationship Id="rId10" Type="http://schemas.openxmlformats.org/officeDocument/2006/relationships/image" Target="../media/image37.png"/><Relationship Id="rId4" Type="http://schemas.openxmlformats.org/officeDocument/2006/relationships/image" Target="../media/image5.png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9.png"/><Relationship Id="rId10" Type="http://schemas.openxmlformats.org/officeDocument/2006/relationships/image" Target="../media/image52.png"/><Relationship Id="rId4" Type="http://schemas.openxmlformats.org/officeDocument/2006/relationships/image" Target="../media/image48.png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9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71.png"/><Relationship Id="rId5" Type="http://schemas.openxmlformats.org/officeDocument/2006/relationships/image" Target="../media/image5.png"/><Relationship Id="rId10" Type="http://schemas.openxmlformats.org/officeDocument/2006/relationships/image" Target="../media/image70.png"/><Relationship Id="rId4" Type="http://schemas.openxmlformats.org/officeDocument/2006/relationships/image" Target="../media/image66.png"/><Relationship Id="rId9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7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78.png"/><Relationship Id="rId9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7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78.png"/><Relationship Id="rId9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7.png"/><Relationship Id="rId4" Type="http://schemas.openxmlformats.org/officeDocument/2006/relationships/image" Target="../media/image82.png"/><Relationship Id="rId9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7.png"/><Relationship Id="rId4" Type="http://schemas.openxmlformats.org/officeDocument/2006/relationships/image" Target="../media/image82.png"/><Relationship Id="rId9" Type="http://schemas.openxmlformats.org/officeDocument/2006/relationships/image" Target="../media/image8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7.png"/><Relationship Id="rId4" Type="http://schemas.openxmlformats.org/officeDocument/2006/relationships/image" Target="../media/image82.png"/><Relationship Id="rId9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6.png"/><Relationship Id="rId5" Type="http://schemas.openxmlformats.org/officeDocument/2006/relationships/image" Target="../media/image91.png"/><Relationship Id="rId10" Type="http://schemas.openxmlformats.org/officeDocument/2006/relationships/image" Target="../media/image95.png"/><Relationship Id="rId4" Type="http://schemas.openxmlformats.org/officeDocument/2006/relationships/image" Target="../media/image90.png"/><Relationship Id="rId9" Type="http://schemas.openxmlformats.org/officeDocument/2006/relationships/image" Target="../media/image9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6.png"/><Relationship Id="rId5" Type="http://schemas.openxmlformats.org/officeDocument/2006/relationships/image" Target="../media/image91.png"/><Relationship Id="rId10" Type="http://schemas.openxmlformats.org/officeDocument/2006/relationships/image" Target="../media/image95.png"/><Relationship Id="rId4" Type="http://schemas.openxmlformats.org/officeDocument/2006/relationships/image" Target="../media/image90.png"/><Relationship Id="rId9" Type="http://schemas.openxmlformats.org/officeDocument/2006/relationships/image" Target="../media/image9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Relationship Id="rId9" Type="http://schemas.openxmlformats.org/officeDocument/2006/relationships/image" Target="../media/image10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101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4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0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4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0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1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1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2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1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20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Relationship Id="rId9" Type="http://schemas.openxmlformats.org/officeDocument/2006/relationships/image" Target="../media/image12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20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Relationship Id="rId9" Type="http://schemas.openxmlformats.org/officeDocument/2006/relationships/image" Target="../media/image12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2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5.pn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28.png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8.png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9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30.png"/><Relationship Id="rId9" Type="http://schemas.openxmlformats.org/officeDocument/2006/relationships/image" Target="../media/image13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4.png"/><Relationship Id="rId7" Type="http://schemas.openxmlformats.org/officeDocument/2006/relationships/image" Target="../media/image13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3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8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13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2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10" Type="http://schemas.openxmlformats.org/officeDocument/2006/relationships/image" Target="../media/image147.png"/><Relationship Id="rId4" Type="http://schemas.openxmlformats.org/officeDocument/2006/relationships/image" Target="../media/image143.png"/><Relationship Id="rId9" Type="http://schemas.openxmlformats.org/officeDocument/2006/relationships/image" Target="../media/image14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2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10" Type="http://schemas.openxmlformats.org/officeDocument/2006/relationships/image" Target="../media/image147.png"/><Relationship Id="rId4" Type="http://schemas.openxmlformats.org/officeDocument/2006/relationships/image" Target="../media/image143.png"/><Relationship Id="rId9" Type="http://schemas.openxmlformats.org/officeDocument/2006/relationships/image" Target="../media/image14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8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8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 rot="10800000">
            <a:off x="0" y="0"/>
            <a:ext cx="9906000" cy="60694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77072"/>
            <a:ext cx="526435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6157685"/>
            <a:ext cx="9906001" cy="701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92961" y="1340767"/>
            <a:ext cx="5313040" cy="1944217"/>
          </a:xfrm>
          <a:noFill/>
        </p:spPr>
        <p:txBody>
          <a:bodyPr>
            <a:noAutofit/>
          </a:bodyPr>
          <a:lstStyle/>
          <a:p>
            <a:pPr algn="l"/>
            <a:r>
              <a:rPr lang="en-US" altLang="ko-KR" sz="3200" b="1" spc="-150" dirty="0" smtClean="0">
                <a:solidFill>
                  <a:srgbClr val="1434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>PMS </a:t>
            </a:r>
            <a:r>
              <a:rPr lang="en-US" altLang="ko-KR" sz="7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/>
            </a:r>
            <a:br>
              <a:rPr lang="en-US" altLang="ko-KR" sz="7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</a:br>
            <a:r>
              <a:rPr lang="ko-KR" altLang="en-US" sz="5400" b="1" spc="-3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>사용자 </a:t>
            </a:r>
            <a:r>
              <a:rPr lang="en-US" altLang="ko-KR" sz="5400" b="1" spc="-3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>Manual</a:t>
            </a:r>
            <a:endParaRPr lang="ko-KR" altLang="en-US" sz="5400" b="1" spc="-3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OTF ExtraBold" pitchFamily="34" charset="-127"/>
              <a:ea typeface="나눔고딕OTF ExtraBold" pitchFamily="34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97216" y="3284984"/>
            <a:ext cx="2327569" cy="523220"/>
          </a:xfrm>
          <a:prstGeom prst="rect">
            <a:avLst/>
          </a:prstGeom>
          <a:noFill/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◆ 사용자</a:t>
            </a:r>
            <a:r>
              <a:rPr lang="en-US" altLang="ko-K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매뉴얼</a:t>
            </a:r>
            <a:endParaRPr lang="en-US" altLang="ko-K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  <a:p>
            <a:pPr algn="ctr"/>
            <a:r>
              <a:rPr lang="ko-KR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◇ 관리자 매뉴얼</a:t>
            </a:r>
          </a:p>
        </p:txBody>
      </p:sp>
      <p:sp>
        <p:nvSpPr>
          <p:cNvPr id="13" name="바닥글 개체 틀 36"/>
          <p:cNvSpPr txBox="1">
            <a:spLocks/>
          </p:cNvSpPr>
          <p:nvPr/>
        </p:nvSpPr>
        <p:spPr>
          <a:xfrm>
            <a:off x="128464" y="111547"/>
            <a:ext cx="28788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일지테크</a:t>
            </a:r>
            <a:r>
              <a:rPr kumimoji="0" lang="ko-KR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PMS </a:t>
            </a:r>
            <a:r>
              <a:rPr kumimoji="0" lang="ko-KR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사용자 매뉴얼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144688" y="6356354"/>
            <a:ext cx="5616624" cy="365125"/>
          </a:xfrm>
        </p:spPr>
        <p:txBody>
          <a:bodyPr/>
          <a:lstStyle/>
          <a:p>
            <a:r>
              <a:rPr lang="ko-KR" altLang="en-US" b="1" dirty="0" err="1" smtClean="0">
                <a:solidFill>
                  <a:schemeClr val="bg1">
                    <a:lumMod val="85000"/>
                  </a:schemeClr>
                </a:solidFill>
              </a:rPr>
              <a:t>일지테크</a:t>
            </a:r>
            <a:r>
              <a:rPr lang="ko-KR" altLang="en-US" b="1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ko-KR" b="1" dirty="0" smtClean="0">
                <a:solidFill>
                  <a:schemeClr val="bg1">
                    <a:lumMod val="85000"/>
                  </a:schemeClr>
                </a:solidFill>
              </a:rPr>
              <a:t>PMS Manual</a:t>
            </a:r>
            <a:endParaRPr lang="ko-KR" altLang="en-US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12309" y="260648"/>
            <a:ext cx="1293219" cy="215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600400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en-US" altLang="ko-KR" sz="1200" b="1" dirty="0" smtClean="0"/>
              <a:t>1. </a:t>
            </a:r>
            <a:r>
              <a:rPr lang="ko-KR" altLang="en-US" sz="1200" b="1" dirty="0" smtClean="0"/>
              <a:t>시스템 로그인</a:t>
            </a:r>
            <a:r>
              <a:rPr lang="en-US" altLang="ko-KR" sz="1200" b="1" dirty="0" smtClean="0"/>
              <a:t>(Log-in)</a:t>
            </a:r>
          </a:p>
          <a:p>
            <a:pPr marL="228600" indent="-228600">
              <a:buAutoNum type="alphaLcPeriod"/>
            </a:pPr>
            <a:endParaRPr lang="en-US" altLang="ko-KR" sz="1200" dirty="0" smtClean="0"/>
          </a:p>
          <a:p>
            <a:r>
              <a:rPr lang="ko-KR" altLang="en-US" sz="1200" dirty="0" smtClean="0"/>
              <a:t>  ① 시스템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호출 후  </a:t>
            </a:r>
            <a:endParaRPr lang="en-US" altLang="ko-KR" sz="1200" dirty="0" smtClean="0"/>
          </a:p>
          <a:p>
            <a:r>
              <a:rPr lang="ko-KR" altLang="en-US" sz="1200" dirty="0" smtClean="0"/>
              <a:t>      제품정보관리시스템</a:t>
            </a:r>
            <a:r>
              <a:rPr lang="en-US" altLang="ko-KR" sz="1200" dirty="0" smtClean="0"/>
              <a:t>(</a:t>
            </a:r>
            <a:r>
              <a:rPr lang="en-US" altLang="ko-KR" sz="1200" dirty="0" smtClean="0">
                <a:hlinkClick r:id="rId5"/>
              </a:rPr>
              <a:t>http://pms.iljitech.co.kr</a:t>
            </a:r>
            <a:r>
              <a:rPr lang="en-US" altLang="ko-KR" sz="1200" dirty="0" smtClean="0"/>
              <a:t>)</a:t>
            </a:r>
            <a:r>
              <a:rPr lang="ko-KR" altLang="en-US" sz="1200" dirty="0"/>
              <a:t> </a:t>
            </a:r>
            <a:r>
              <a:rPr lang="en-US" altLang="ko-KR" sz="1200" dirty="0" smtClean="0"/>
              <a:t>URL </a:t>
            </a:r>
            <a:r>
              <a:rPr lang="ko-KR" altLang="en-US" sz="1200" dirty="0" smtClean="0"/>
              <a:t>제공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ko-KR" altLang="en-US" sz="1200" dirty="0" smtClean="0"/>
              <a:t> ② 시스템접속 방법은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&gt; URL </a:t>
            </a:r>
            <a:r>
              <a:rPr lang="ko-KR" altLang="en-US" sz="1200" dirty="0" smtClean="0"/>
              <a:t>입력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ID/PWD </a:t>
            </a:r>
            <a:r>
              <a:rPr lang="ko-KR" altLang="en-US" sz="1200" dirty="0" smtClean="0"/>
              <a:t>입력 후 </a:t>
            </a:r>
            <a:r>
              <a:rPr lang="en-US" altLang="ko-KR" sz="1200" dirty="0" smtClean="0"/>
              <a:t>LOGIN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&gt; </a:t>
            </a:r>
            <a:r>
              <a:rPr lang="ko-KR" altLang="en-US" sz="1200" dirty="0" smtClean="0"/>
              <a:t>그룹웨어를 통한 접속정보 공유</a:t>
            </a:r>
            <a:r>
              <a:rPr lang="en-US" altLang="ko-KR" sz="1200" dirty="0" smtClean="0"/>
              <a:t>,  </a:t>
            </a:r>
            <a:r>
              <a:rPr lang="en-US" altLang="ko-KR" sz="1200" dirty="0"/>
              <a:t>F</a:t>
            </a:r>
            <a:r>
              <a:rPr lang="en-US" altLang="ko-KR" sz="1200" dirty="0" smtClean="0"/>
              <a:t>amily site(Tab)</a:t>
            </a:r>
            <a:r>
              <a:rPr lang="ko-KR" altLang="en-US" sz="1200" dirty="0" smtClean="0"/>
              <a:t>를 통한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 시스템 접속</a:t>
            </a:r>
            <a:endParaRPr lang="en-US" altLang="ko-KR" sz="1200" dirty="0" smtClean="0"/>
          </a:p>
          <a:p>
            <a:endParaRPr lang="en-US" altLang="ko-KR" sz="1200" dirty="0"/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시스템 사용자 권한에 따라 접속 여부 자동 확인</a:t>
            </a:r>
            <a:r>
              <a:rPr lang="en-US" altLang="ko-KR" sz="1200" b="1" dirty="0" smtClean="0"/>
              <a:t>.</a:t>
            </a:r>
          </a:p>
          <a:p>
            <a:endParaRPr lang="en-US" altLang="ko-KR" sz="1200" b="1" dirty="0"/>
          </a:p>
          <a:p>
            <a:r>
              <a:rPr lang="en-US" altLang="ko-KR" sz="1200" b="1" dirty="0"/>
              <a:t> </a:t>
            </a:r>
            <a:r>
              <a:rPr lang="en-US" altLang="ko-KR" sz="1200" b="1" dirty="0" smtClean="0"/>
              <a:t>  </a:t>
            </a:r>
            <a:r>
              <a:rPr lang="ko-KR" altLang="en-US" sz="1200" dirty="0" smtClean="0"/>
              <a:t>① 시스템 사용을 위한 </a:t>
            </a:r>
            <a:r>
              <a:rPr lang="ko-KR" altLang="en-US" sz="1200" dirty="0"/>
              <a:t>권</a:t>
            </a:r>
            <a:r>
              <a:rPr lang="ko-KR" altLang="en-US" sz="1200" dirty="0" smtClean="0"/>
              <a:t>한요청은  </a:t>
            </a:r>
            <a:r>
              <a:rPr lang="en-US" altLang="ko-KR" sz="1200" dirty="0" smtClean="0"/>
              <a:t>“</a:t>
            </a:r>
            <a:r>
              <a:rPr lang="ko-KR" altLang="en-US" sz="1200" dirty="0" err="1" smtClean="0"/>
              <a:t>설계팀</a:t>
            </a:r>
            <a:r>
              <a:rPr lang="ko-KR" altLang="en-US" sz="1200" dirty="0" smtClean="0"/>
              <a:t> 관리자</a:t>
            </a:r>
            <a:r>
              <a:rPr lang="en-US" altLang="ko-KR" sz="1200" dirty="0" smtClean="0"/>
              <a:t>” </a:t>
            </a:r>
            <a:r>
              <a:rPr lang="ko-KR" altLang="en-US" sz="1200" dirty="0" smtClean="0"/>
              <a:t>문의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 &gt; </a:t>
            </a:r>
            <a:r>
              <a:rPr lang="ko-KR" altLang="en-US" sz="1200" dirty="0" err="1" smtClean="0"/>
              <a:t>박청운계장</a:t>
            </a:r>
            <a:r>
              <a:rPr lang="en-US" altLang="ko-KR" sz="1200" dirty="0" smtClean="0"/>
              <a:t>(        ), </a:t>
            </a:r>
            <a:r>
              <a:rPr lang="ko-KR" altLang="en-US" sz="1200" dirty="0" smtClean="0"/>
              <a:t>김희영계장</a:t>
            </a:r>
            <a:r>
              <a:rPr lang="en-US" altLang="ko-KR" sz="1200" dirty="0" smtClean="0"/>
              <a:t>(          )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338554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㈜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일지테크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제품정보관리시스템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(PMS)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사용자 로그인 화면입니다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.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시스템 로그인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1.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시스템 로그인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1055" y="2464321"/>
            <a:ext cx="4560123" cy="234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9224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2564904"/>
            <a:ext cx="4464496" cy="210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2.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메인화면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80"/>
            <a:ext cx="4608512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로그인 된 사용자의 시스템 권한에 </a:t>
            </a:r>
            <a:r>
              <a:rPr lang="ko-KR" altLang="en-US" sz="1200" b="1" dirty="0" smtClean="0"/>
              <a:t>따라 </a:t>
            </a:r>
            <a:r>
              <a:rPr lang="ko-KR" altLang="en-US" sz="1200" b="1" dirty="0" smtClean="0"/>
              <a:t>좌측 메뉴 목록이 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b="1" dirty="0"/>
              <a:t> </a:t>
            </a:r>
            <a:r>
              <a:rPr lang="en-US" altLang="ko-KR" sz="1200" b="1" dirty="0" smtClean="0"/>
              <a:t>   </a:t>
            </a:r>
            <a:r>
              <a:rPr lang="ko-KR" altLang="en-US" sz="1200" b="1" dirty="0" smtClean="0"/>
              <a:t>달리 표시 된다</a:t>
            </a:r>
            <a:r>
              <a:rPr lang="en-US" altLang="ko-KR" sz="1200" b="1" dirty="0" smtClean="0"/>
              <a:t>.</a:t>
            </a:r>
            <a:r>
              <a:rPr lang="ko-KR" altLang="en-US" sz="1200" b="1" dirty="0" smtClean="0"/>
              <a:t> </a:t>
            </a:r>
            <a:endParaRPr lang="en-US" altLang="ko-KR" sz="1200" b="1" dirty="0" smtClean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spc="-100" dirty="0" smtClean="0">
                <a:latin typeface="굴림체" pitchFamily="49" charset="-127"/>
                <a:ea typeface="굴림체" pitchFamily="49" charset="-127"/>
              </a:rPr>
              <a:t>제품정보관리시스템</a:t>
            </a:r>
            <a:r>
              <a:rPr lang="en-US" altLang="ko-KR" sz="1600" spc="-100" dirty="0" smtClean="0">
                <a:latin typeface="굴림체" pitchFamily="49" charset="-127"/>
                <a:ea typeface="굴림체" pitchFamily="49" charset="-127"/>
              </a:rPr>
              <a:t>(PMS) </a:t>
            </a:r>
            <a:r>
              <a:rPr lang="ko-KR" altLang="en-US" sz="1600" spc="-100" dirty="0" smtClean="0">
                <a:latin typeface="굴림체" pitchFamily="49" charset="-127"/>
                <a:ea typeface="굴림체" pitchFamily="49" charset="-127"/>
              </a:rPr>
              <a:t>접속 후 첫 화면으로 현황</a:t>
            </a:r>
            <a:r>
              <a:rPr lang="en-US" altLang="ko-KR" sz="1600" spc="-1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600" spc="-100" dirty="0" smtClean="0">
                <a:latin typeface="굴림체" pitchFamily="49" charset="-127"/>
                <a:ea typeface="굴림체" pitchFamily="49" charset="-127"/>
              </a:rPr>
              <a:t>현황그래프</a:t>
            </a:r>
            <a:r>
              <a:rPr lang="en-US" altLang="ko-KR" sz="1600" spc="-1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600" spc="-100" dirty="0" smtClean="0">
                <a:latin typeface="굴림체" pitchFamily="49" charset="-127"/>
                <a:ea typeface="굴림체" pitchFamily="49" charset="-127"/>
              </a:rPr>
              <a:t>결재함 및 </a:t>
            </a:r>
            <a:r>
              <a:rPr lang="en-US" altLang="ko-KR" sz="1600" spc="-100" dirty="0" smtClean="0">
                <a:latin typeface="굴림체" pitchFamily="49" charset="-127"/>
                <a:ea typeface="굴림체" pitchFamily="49" charset="-127"/>
              </a:rPr>
              <a:t>My Task</a:t>
            </a:r>
            <a:r>
              <a:rPr lang="ko-KR" altLang="en-US" sz="1600" spc="-100" dirty="0" smtClean="0">
                <a:latin typeface="굴림체" pitchFamily="49" charset="-127"/>
                <a:ea typeface="굴림체" pitchFamily="49" charset="-127"/>
              </a:rPr>
              <a:t>를 보여준다</a:t>
            </a:r>
            <a:r>
              <a:rPr lang="en-US" altLang="ko-KR" sz="1600" spc="-100" dirty="0" smtClean="0">
                <a:latin typeface="굴림체" pitchFamily="49" charset="-127"/>
                <a:ea typeface="굴림체" pitchFamily="49" charset="-127"/>
              </a:rPr>
              <a:t>. </a:t>
            </a:r>
          </a:p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사용자 메뉴를 좌측기준으로 정렬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선택 時 하위 메뉴 전개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).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29637" y="2680343"/>
            <a:ext cx="465952" cy="1584176"/>
          </a:xfrm>
          <a:prstGeom prst="rect">
            <a:avLst/>
          </a:prstGeom>
          <a:noFill/>
          <a:ln w="127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479040" y="3193357"/>
            <a:ext cx="291778" cy="144016"/>
          </a:xfrm>
          <a:prstGeom prst="rect">
            <a:avLst/>
          </a:prstGeom>
          <a:noFill/>
          <a:ln w="127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err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메인화면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8704" y="4725144"/>
            <a:ext cx="2476525" cy="1544381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</p:spPr>
      </p:pic>
      <p:cxnSp>
        <p:nvCxnSpPr>
          <p:cNvPr id="29" name="직선 화살표 연결선 28"/>
          <p:cNvCxnSpPr>
            <a:stCxn id="22" idx="2"/>
          </p:cNvCxnSpPr>
          <p:nvPr/>
        </p:nvCxnSpPr>
        <p:spPr>
          <a:xfrm>
            <a:off x="4624929" y="3337373"/>
            <a:ext cx="20987" cy="1402060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3. Dashboard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80"/>
            <a:ext cx="4608512" cy="3937640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수주활동 현황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연도별 입찰건수에 대한 국내외 수주현황을 차트로 보여준다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(</a:t>
            </a:r>
            <a:r>
              <a:rPr lang="ko-KR" altLang="en-US" sz="1200" dirty="0" smtClean="0"/>
              <a:t>제품별 수주건수도 확인 가능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  </a:t>
            </a:r>
            <a:endParaRPr lang="en-US" altLang="ko-KR" sz="1200" dirty="0" smtClean="0"/>
          </a:p>
          <a:p>
            <a:endParaRPr lang="en-US" altLang="ko-KR" sz="1200" b="1" dirty="0" smtClean="0"/>
          </a:p>
          <a:p>
            <a:r>
              <a:rPr lang="ko-KR" altLang="en-US" sz="1200" b="1" dirty="0" smtClean="0"/>
              <a:t>② 차종 별 예상 매출액 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 별로 예상 수익률과 현단계 예상 매출액을 그래프로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확인 가능하다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‘</a:t>
            </a:r>
            <a:r>
              <a:rPr lang="ko-KR" altLang="en-US" sz="1200" dirty="0" smtClean="0"/>
              <a:t>상세보기</a:t>
            </a:r>
            <a:r>
              <a:rPr lang="en-US" altLang="ko-KR" sz="1200" dirty="0" smtClean="0"/>
              <a:t>’</a:t>
            </a:r>
            <a:r>
              <a:rPr lang="ko-KR" altLang="en-US" sz="1200" dirty="0" smtClean="0"/>
              <a:t> 버튼을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수주제품별 예상매출액을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확인 할 수 있는 팝업이 호출 된다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r>
              <a:rPr lang="ko-KR" altLang="en-US" sz="1200" b="1" dirty="0" smtClean="0"/>
              <a:t>③ </a:t>
            </a:r>
            <a:r>
              <a:rPr lang="en-US" altLang="ko-KR" sz="1200" b="1" dirty="0" smtClean="0"/>
              <a:t>Task</a:t>
            </a:r>
            <a:r>
              <a:rPr lang="ko-KR" altLang="en-US" sz="1200" b="1" dirty="0" smtClean="0"/>
              <a:t>진행현황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 별로 선택 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차종에 대한 </a:t>
            </a:r>
            <a:r>
              <a:rPr lang="en-US" altLang="ko-KR" sz="1200" dirty="0" smtClean="0"/>
              <a:t>Task </a:t>
            </a:r>
            <a:r>
              <a:rPr lang="ko-KR" altLang="en-US" sz="1200" dirty="0" smtClean="0"/>
              <a:t>진행 현황이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차트 우측에 원 그래프로 표시된다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</a:t>
            </a:r>
          </a:p>
          <a:p>
            <a:r>
              <a:rPr lang="ko-KR" altLang="en-US" sz="1200" b="1" dirty="0" smtClean="0"/>
              <a:t>④ 문제점 현황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 별 문제점 발생</a:t>
            </a:r>
            <a:r>
              <a:rPr lang="en-US" altLang="ko-KR" sz="1200" dirty="0" smtClean="0"/>
              <a:t>/ </a:t>
            </a:r>
            <a:r>
              <a:rPr lang="ko-KR" altLang="en-US" sz="1200" dirty="0" smtClean="0"/>
              <a:t>조치현황이 차트와 그래프로 확인된다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차트 각 항목 데이터를 클릭 시</a:t>
            </a:r>
            <a:r>
              <a:rPr lang="en-US" altLang="ko-KR" sz="1200" dirty="0" smtClean="0"/>
              <a:t>, 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문제점 목록 상세 화면 팝업을 호출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각 현황의 문제점의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목록이 확인된다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문제점 목록 상세화면 제목을 클릭하면</a:t>
            </a:r>
            <a:r>
              <a:rPr lang="en-US" altLang="ko-KR" sz="1200" dirty="0" smtClean="0"/>
              <a:t>, 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해당 문제점 </a:t>
            </a:r>
            <a:r>
              <a:rPr lang="ko-KR" altLang="en-US" sz="1200" dirty="0" err="1" smtClean="0"/>
              <a:t>상세화면이</a:t>
            </a:r>
            <a:r>
              <a:rPr lang="ko-KR" altLang="en-US" sz="1200" dirty="0" smtClean="0"/>
              <a:t> 호출되어 확인이 가능하다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DASHBOARD</a:t>
            </a: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DASHBOARD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수주활동 상세현황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문제관리 상세현황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제품별 금형 등급 분포현황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</a:t>
            </a:r>
            <a:endParaRPr lang="ko-KR" altLang="en-U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Dashboard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6163" y="2357430"/>
            <a:ext cx="4523961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9530" y="4338406"/>
            <a:ext cx="2000264" cy="149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76470" y="4429132"/>
            <a:ext cx="2428892" cy="116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직사각형 19"/>
          <p:cNvSpPr/>
          <p:nvPr/>
        </p:nvSpPr>
        <p:spPr>
          <a:xfrm>
            <a:off x="3076564" y="3640933"/>
            <a:ext cx="142876" cy="45719"/>
          </a:xfrm>
          <a:prstGeom prst="rect">
            <a:avLst/>
          </a:prstGeom>
          <a:noFill/>
          <a:ln w="127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22" name="직선 화살표 연결선 21"/>
          <p:cNvCxnSpPr>
            <a:stCxn id="20" idx="2"/>
          </p:cNvCxnSpPr>
          <p:nvPr/>
        </p:nvCxnSpPr>
        <p:spPr>
          <a:xfrm rot="16200000" flipH="1">
            <a:off x="2779143" y="4055511"/>
            <a:ext cx="742480" cy="476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48"/>
          <p:cNvCxnSpPr>
            <a:stCxn id="50" idx="0"/>
            <a:endCxn id="1027" idx="0"/>
          </p:cNvCxnSpPr>
          <p:nvPr/>
        </p:nvCxnSpPr>
        <p:spPr>
          <a:xfrm rot="5400000">
            <a:off x="1250486" y="2509950"/>
            <a:ext cx="1887633" cy="1769279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 flipV="1">
            <a:off x="2990832" y="2405054"/>
            <a:ext cx="17621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53" name="타원 52"/>
          <p:cNvSpPr/>
          <p:nvPr/>
        </p:nvSpPr>
        <p:spPr>
          <a:xfrm>
            <a:off x="309530" y="2500306"/>
            <a:ext cx="205883" cy="205883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4452934" y="2500306"/>
            <a:ext cx="205883" cy="205883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0" name="타원 59"/>
          <p:cNvSpPr/>
          <p:nvPr/>
        </p:nvSpPr>
        <p:spPr>
          <a:xfrm>
            <a:off x="309530" y="3429000"/>
            <a:ext cx="205883" cy="205883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3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1" name="타원 60"/>
          <p:cNvSpPr/>
          <p:nvPr/>
        </p:nvSpPr>
        <p:spPr>
          <a:xfrm>
            <a:off x="4452934" y="3429000"/>
            <a:ext cx="205883" cy="205883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4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3. Dashboard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80"/>
            <a:ext cx="4608512" cy="3937640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수주활동 상세현황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연도별 입찰건수에 대한 국내외 수주현황을 막대 그래프와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차트로 볼 수 있다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제품별로 수주확정 건수를 원 그래프와 차트로 확인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가능하며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기간으로 검색이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DASHBOARD</a:t>
            </a: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DASHBOARD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수주활동 상세현황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문제관리 상세현황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제품별 금형 등급 분포현황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</a:t>
            </a:r>
            <a:endParaRPr lang="ko-KR" altLang="en-U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Dashboard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8092" y="2428868"/>
            <a:ext cx="4619999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3. Dashboard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80"/>
            <a:ext cx="4608512" cy="3937640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문제관리 상세현황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 별로 문제점 진행현황을 막대 그래프와 차트로 확인이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</a:t>
            </a:r>
            <a:r>
              <a:rPr lang="ko-KR" altLang="en-US" sz="1200" dirty="0" smtClean="0"/>
              <a:t> 가능하며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고객사별로 검색이 가능하다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단계별로 문제점 진행현황을 원 그래프와 차트로 확인이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가능하며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 별로 검색이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원 그래프의 부분을 클릭 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단계의 조치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미결의 상세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</a:t>
            </a:r>
            <a:r>
              <a:rPr lang="ko-KR" altLang="en-US" sz="1200" dirty="0" smtClean="0"/>
              <a:t> 원 그래프를 통해 확인 할 수 있다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DASHBOARD</a:t>
            </a: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DASHBOARD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수주활동 상세현황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문제관리 상세현황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제품별 금형 등급 분포현황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</a:t>
            </a:r>
            <a:endParaRPr lang="ko-KR" altLang="en-U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Dashboard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8092" y="2428868"/>
            <a:ext cx="4568728" cy="20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24042" y="4643446"/>
            <a:ext cx="2533652" cy="171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직사각형 32"/>
          <p:cNvSpPr/>
          <p:nvPr/>
        </p:nvSpPr>
        <p:spPr>
          <a:xfrm flipV="1">
            <a:off x="3352792" y="2888449"/>
            <a:ext cx="216024" cy="48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34" name="직선 화살표 연결선 33"/>
          <p:cNvCxnSpPr/>
          <p:nvPr/>
        </p:nvCxnSpPr>
        <p:spPr>
          <a:xfrm rot="5400000">
            <a:off x="2595553" y="3791744"/>
            <a:ext cx="1714509" cy="317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3. Dashboard 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2348880"/>
            <a:ext cx="4608512" cy="3937640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제품별 금형 등급 분포현황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각 차종의 제품별 금형 등급 현황 확인이 가능하다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제품명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통해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개발마스터에 연결된 </a:t>
            </a:r>
            <a:r>
              <a:rPr lang="en-US" altLang="ko-KR" sz="1200" dirty="0" smtClean="0"/>
              <a:t>Part </a:t>
            </a:r>
            <a:r>
              <a:rPr lang="ko-KR" altLang="en-US" sz="1200" dirty="0" smtClean="0"/>
              <a:t>목록페이지가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</a:t>
            </a:r>
            <a:r>
              <a:rPr lang="ko-KR" altLang="en-US" sz="1200" dirty="0" smtClean="0"/>
              <a:t>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우측 </a:t>
            </a:r>
            <a:r>
              <a:rPr lang="ko-KR" altLang="en-US" sz="1200" dirty="0" err="1" smtClean="0"/>
              <a:t>단품</a:t>
            </a:r>
            <a:r>
              <a:rPr lang="ko-KR" altLang="en-US" sz="1200" dirty="0" smtClean="0"/>
              <a:t> 별 금형 등급 분포현황은 각 제품 군에 따라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검색이 가능하며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등급 클릭 시 등급별 </a:t>
            </a:r>
            <a:r>
              <a:rPr lang="en-US" altLang="ko-KR" sz="1200" dirty="0" smtClean="0"/>
              <a:t>U/Q , C/O </a:t>
            </a:r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분포 비율을 원 그래프로 확인 할 수 있다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하단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차트는 제품별 금형 등급의 전체 현황을 목록으로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보여준다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7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DASHBOARD</a:t>
            </a: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DASHBOARD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수주활동 상세현황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문제관리 상세현황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제품별 금형 등급 분포현황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</a:t>
            </a:r>
            <a:endParaRPr lang="ko-KR" altLang="en-U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Dashboard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8092" y="2357430"/>
            <a:ext cx="4572032" cy="229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9530" y="4214818"/>
            <a:ext cx="2704349" cy="12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직사각형 32"/>
          <p:cNvSpPr/>
          <p:nvPr/>
        </p:nvSpPr>
        <p:spPr>
          <a:xfrm>
            <a:off x="1797823" y="2628416"/>
            <a:ext cx="285752" cy="45719"/>
          </a:xfrm>
          <a:prstGeom prst="rect">
            <a:avLst/>
          </a:prstGeom>
          <a:noFill/>
          <a:ln w="127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34" name="직선 화살표 연결선 33"/>
          <p:cNvCxnSpPr>
            <a:stCxn id="33" idx="2"/>
          </p:cNvCxnSpPr>
          <p:nvPr/>
        </p:nvCxnSpPr>
        <p:spPr>
          <a:xfrm rot="5400000">
            <a:off x="1154087" y="3459953"/>
            <a:ext cx="1572430" cy="79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1" y="4509120"/>
            <a:ext cx="1891148" cy="989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461364"/>
            <a:ext cx="4230000" cy="18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4. Gate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8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225037" y="2436654"/>
            <a:ext cx="291778" cy="144016"/>
          </a:xfrm>
          <a:prstGeom prst="rect">
            <a:avLst/>
          </a:prstGeom>
          <a:noFill/>
          <a:ln w="127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Gate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0" y="4500570"/>
            <a:ext cx="288032" cy="28803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29" name="직선 화살표 연결선 28"/>
          <p:cNvCxnSpPr/>
          <p:nvPr/>
        </p:nvCxnSpPr>
        <p:spPr>
          <a:xfrm>
            <a:off x="4370926" y="2585433"/>
            <a:ext cx="6010" cy="1913704"/>
          </a:xfrm>
          <a:prstGeom prst="straightConnector1">
            <a:avLst/>
          </a:prstGeom>
          <a:ln w="95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 flipV="1">
            <a:off x="350356" y="2636912"/>
            <a:ext cx="138148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" name="타원 3"/>
          <p:cNvSpPr/>
          <p:nvPr/>
        </p:nvSpPr>
        <p:spPr>
          <a:xfrm>
            <a:off x="78830" y="2492896"/>
            <a:ext cx="288032" cy="28803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6696" y="4509120"/>
            <a:ext cx="2500426" cy="1549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직사각형 40"/>
          <p:cNvSpPr/>
          <p:nvPr/>
        </p:nvSpPr>
        <p:spPr>
          <a:xfrm flipV="1">
            <a:off x="1074093" y="3444875"/>
            <a:ext cx="216024" cy="9486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61" name="직선 화살표 연결선 60"/>
          <p:cNvCxnSpPr>
            <a:stCxn id="41" idx="0"/>
          </p:cNvCxnSpPr>
          <p:nvPr/>
        </p:nvCxnSpPr>
        <p:spPr>
          <a:xfrm>
            <a:off x="1182105" y="3539743"/>
            <a:ext cx="10550" cy="96937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타원 61"/>
          <p:cNvSpPr/>
          <p:nvPr/>
        </p:nvSpPr>
        <p:spPr>
          <a:xfrm>
            <a:off x="4524372" y="4429132"/>
            <a:ext cx="288032" cy="28803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3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84746" y="3200276"/>
            <a:ext cx="932358" cy="11861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Gate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Gate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점검현황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937640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프로젝트 선택</a:t>
            </a:r>
            <a:r>
              <a:rPr lang="en-US" altLang="ko-KR" sz="1200" b="1" dirty="0" smtClean="0"/>
              <a:t>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선택 시 해당 프로젝트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하이라이트</a:t>
            </a:r>
            <a:r>
              <a:rPr lang="en-US" altLang="ko-KR" sz="1200" dirty="0" smtClean="0"/>
              <a:t>)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페이지 하단에 </a:t>
            </a:r>
            <a:r>
              <a:rPr lang="en-US" altLang="ko-KR" sz="1200" dirty="0" smtClean="0"/>
              <a:t>Gate 1,2,3,4</a:t>
            </a:r>
            <a:r>
              <a:rPr lang="ko-KR" altLang="en-US" sz="1200" dirty="0" smtClean="0"/>
              <a:t>중 해당하는 기간의 </a:t>
            </a:r>
            <a:r>
              <a:rPr lang="en-US" altLang="ko-KR" sz="1200" dirty="0" smtClean="0"/>
              <a:t>Gate</a:t>
            </a:r>
            <a:r>
              <a:rPr lang="ko-KR" altLang="en-US" sz="1200" dirty="0" smtClean="0"/>
              <a:t>부분에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깜빡이는 이벤트 확인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각 </a:t>
            </a:r>
            <a:r>
              <a:rPr lang="en-US" altLang="ko-KR" sz="1200" dirty="0" smtClean="0"/>
              <a:t>Gate</a:t>
            </a:r>
            <a:r>
              <a:rPr lang="ko-KR" altLang="en-US" sz="1200" dirty="0" smtClean="0"/>
              <a:t>의 </a:t>
            </a:r>
            <a:r>
              <a:rPr lang="en-US" altLang="ko-KR" sz="1200" dirty="0" err="1" smtClean="0"/>
              <a:t>selectbox</a:t>
            </a:r>
            <a:r>
              <a:rPr lang="ko-KR" altLang="en-US" sz="1200" dirty="0" smtClean="0"/>
              <a:t>는 시작기간부터 검색 할 기간을 설정한다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(ex. Gate 3</a:t>
            </a:r>
            <a:r>
              <a:rPr lang="ko-KR" altLang="en-US" sz="1200" dirty="0" smtClean="0"/>
              <a:t>이</a:t>
            </a:r>
            <a:r>
              <a:rPr lang="en-US" altLang="ko-KR" sz="1200" dirty="0" smtClean="0"/>
              <a:t> 2018-05~2018-10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en-US" altLang="ko-KR" sz="1200" dirty="0" err="1" smtClean="0"/>
              <a:t>selectbox</a:t>
            </a:r>
            <a:r>
              <a:rPr lang="en-US" altLang="ko-KR" sz="1200" dirty="0" smtClean="0"/>
              <a:t> +3 </a:t>
            </a:r>
            <a:r>
              <a:rPr lang="ko-KR" altLang="en-US" sz="1200" dirty="0" smtClean="0"/>
              <a:t>을 선택하면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 2018-05~2018-08 </a:t>
            </a:r>
            <a:r>
              <a:rPr lang="ko-KR" altLang="en-US" sz="1200" dirty="0" smtClean="0"/>
              <a:t>을 검색할 수 있게 된다</a:t>
            </a:r>
            <a:r>
              <a:rPr lang="en-US" altLang="ko-KR" sz="1200" dirty="0" smtClean="0"/>
              <a:t>.)</a:t>
            </a:r>
          </a:p>
          <a:p>
            <a:pPr marL="228600" indent="-228600"/>
            <a:endParaRPr lang="en-US" altLang="ko-KR" sz="1200" dirty="0" smtClean="0"/>
          </a:p>
          <a:p>
            <a:pPr marL="228600" indent="-228600"/>
            <a:r>
              <a:rPr lang="ko-KR" altLang="en-US" sz="1200" b="1" dirty="0" smtClean="0"/>
              <a:t>② </a:t>
            </a:r>
            <a:r>
              <a:rPr lang="en-US" altLang="ko-KR" sz="1200" b="1" dirty="0" smtClean="0"/>
              <a:t>Gate 1 </a:t>
            </a:r>
            <a:r>
              <a:rPr lang="en-US" altLang="ko-KR" sz="1200" dirty="0" smtClean="0"/>
              <a:t>(DPA</a:t>
            </a:r>
            <a:r>
              <a:rPr lang="ko-KR" altLang="en-US" sz="1200" dirty="0" smtClean="0"/>
              <a:t>검증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벤치마킹 제안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반영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시작개발 현황</a:t>
            </a:r>
            <a:r>
              <a:rPr lang="en-US" altLang="ko-KR" sz="1200" dirty="0" smtClean="0"/>
              <a:t>), </a:t>
            </a:r>
          </a:p>
          <a:p>
            <a:pPr marL="228600" indent="-228600"/>
            <a:r>
              <a:rPr lang="en-US" altLang="ko-KR" sz="1200" b="1" dirty="0" smtClean="0"/>
              <a:t>    Gate 2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개발계획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목표</a:t>
            </a:r>
            <a:r>
              <a:rPr lang="en-US" altLang="ko-KR" sz="1200" dirty="0" smtClean="0"/>
              <a:t>))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첨부자료의 폴더 이미지를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파일 첨부 팝업이 호출된다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항목에 관련된 파일을 </a:t>
            </a:r>
            <a:r>
              <a:rPr lang="en-US" altLang="ko-KR" sz="1200" dirty="0" smtClean="0"/>
              <a:t>Drag &amp; Drop</a:t>
            </a:r>
            <a:r>
              <a:rPr lang="ko-KR" altLang="en-US" sz="1200" dirty="0" smtClean="0"/>
              <a:t>하여 지정한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위치에 놓으면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파일 첨부 목록에 확인이 가능하다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</a:rPr>
              <a:t>. ※  </a:t>
            </a:r>
          </a:p>
          <a:p>
            <a:pPr marL="228600" indent="-228600"/>
            <a:r>
              <a:rPr lang="en-US" altLang="ko-KR" sz="1200" dirty="0" smtClean="0"/>
              <a:t>     (</a:t>
            </a:r>
            <a:r>
              <a:rPr lang="ko-KR" altLang="en-US" sz="1200" dirty="0" smtClean="0"/>
              <a:t>해당되는 </a:t>
            </a:r>
            <a:r>
              <a:rPr lang="en-US" altLang="ko-KR" sz="1200" dirty="0" smtClean="0"/>
              <a:t>Gate</a:t>
            </a:r>
            <a:r>
              <a:rPr lang="ko-KR" altLang="en-US" sz="1200" dirty="0" smtClean="0"/>
              <a:t>의 첨부파일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유무에 따라 폴더 이미지 색이 다르다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   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</a:p>
          <a:p>
            <a:pPr marL="228600" indent="-228600"/>
            <a:endParaRPr lang="en-US" altLang="ko-KR" sz="1200" dirty="0" smtClean="0"/>
          </a:p>
          <a:p>
            <a:pPr marL="228600" indent="-228600"/>
            <a:r>
              <a:rPr lang="ko-KR" altLang="en-US" sz="1200" b="1" dirty="0" smtClean="0"/>
              <a:t>③ </a:t>
            </a:r>
            <a:r>
              <a:rPr lang="en-US" altLang="ko-KR" sz="1200" b="1" dirty="0" smtClean="0"/>
              <a:t>Gate </a:t>
            </a:r>
            <a:r>
              <a:rPr lang="ko-KR" altLang="en-US" sz="1200" b="1" dirty="0" smtClean="0"/>
              <a:t>설정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프로젝트 선택 후 페이지 우측 상단에 설정 버튼을 클릭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Gate </a:t>
            </a:r>
            <a:r>
              <a:rPr lang="ko-KR" altLang="en-US" sz="1200" dirty="0" smtClean="0"/>
              <a:t>설정 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해당 프로젝트의 </a:t>
            </a:r>
            <a:r>
              <a:rPr lang="en-US" altLang="ko-KR" sz="1200" dirty="0" smtClean="0"/>
              <a:t>Gate</a:t>
            </a:r>
            <a:r>
              <a:rPr lang="ko-KR" altLang="en-US" sz="1200" dirty="0" smtClean="0"/>
              <a:t> 별 기간을 설정할 수 있으며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저장 후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하단 </a:t>
            </a:r>
            <a:r>
              <a:rPr lang="en-US" altLang="ko-KR" sz="1200" dirty="0" smtClean="0"/>
              <a:t>Gate </a:t>
            </a:r>
            <a:r>
              <a:rPr lang="ko-KR" altLang="en-US" sz="1200" dirty="0" smtClean="0"/>
              <a:t>파트에서 확인이 가능하다</a:t>
            </a:r>
            <a:r>
              <a:rPr lang="en-US" altLang="ko-KR" sz="1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092" y="2428868"/>
            <a:ext cx="4573496" cy="2039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216" y="4357694"/>
            <a:ext cx="251901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4. Gate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9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Gate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 flipV="1">
            <a:off x="1290606" y="2643182"/>
            <a:ext cx="216024" cy="48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61" name="직선 화살표 연결선 60"/>
          <p:cNvCxnSpPr/>
          <p:nvPr/>
        </p:nvCxnSpPr>
        <p:spPr>
          <a:xfrm rot="5400000">
            <a:off x="533367" y="3546477"/>
            <a:ext cx="1714509" cy="317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Gate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Gate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점검현황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④ 프로젝트 등록 상세페이지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프로젝트의 차종항목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프로젝트 진척관리에서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등록된 해당 프로젝트 등록 상세 팝업이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되고 수정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pPr marL="228600" indent="-228600"/>
            <a:r>
              <a:rPr lang="ko-KR" altLang="en-US" sz="1200" b="1" dirty="0" smtClean="0"/>
              <a:t>⑤ 프로젝트 등록 개발품목 항목 상세페이지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프로젝트의 수주제품 항목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프로젝트 등록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상세페이지 중 개발품목 부분만 팝업으로 확인이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</a:t>
            </a:r>
          </a:p>
          <a:p>
            <a:pPr marL="228600" indent="-228600"/>
            <a:endParaRPr lang="en-US" altLang="ko-KR" sz="1200" dirty="0" smtClean="0"/>
          </a:p>
          <a:p>
            <a:endParaRPr lang="en-US" altLang="ko-KR" sz="1200" dirty="0" smtClean="0"/>
          </a:p>
        </p:txBody>
      </p:sp>
      <p:sp>
        <p:nvSpPr>
          <p:cNvPr id="52" name="직사각형 51"/>
          <p:cNvSpPr/>
          <p:nvPr/>
        </p:nvSpPr>
        <p:spPr>
          <a:xfrm flipV="1">
            <a:off x="3738554" y="2643182"/>
            <a:ext cx="216024" cy="48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53" name="직선 화살표 연결선 52"/>
          <p:cNvCxnSpPr/>
          <p:nvPr/>
        </p:nvCxnSpPr>
        <p:spPr>
          <a:xfrm rot="5400000">
            <a:off x="2981315" y="3546477"/>
            <a:ext cx="1714509" cy="317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52736" y="4429132"/>
            <a:ext cx="1785950" cy="98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7" name="타원 56"/>
          <p:cNvSpPr/>
          <p:nvPr/>
        </p:nvSpPr>
        <p:spPr>
          <a:xfrm>
            <a:off x="95216" y="4071942"/>
            <a:ext cx="288032" cy="28803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4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4595810" y="4214818"/>
            <a:ext cx="288032" cy="28803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5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54" y="2428868"/>
            <a:ext cx="4661859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5.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신차개발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공유회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10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신차개발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공유회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" name="타원 3"/>
          <p:cNvSpPr/>
          <p:nvPr/>
        </p:nvSpPr>
        <p:spPr>
          <a:xfrm>
            <a:off x="166654" y="2714620"/>
            <a:ext cx="221724" cy="2217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</a:t>
            </a:r>
            <a:r>
              <a:rPr lang="en-US" altLang="ko-KR" sz="1200" b="1" dirty="0" smtClean="0"/>
              <a:t>Task </a:t>
            </a:r>
            <a:r>
              <a:rPr lang="ko-KR" altLang="en-US" sz="1200" b="1" dirty="0" smtClean="0"/>
              <a:t>진행현황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검색조건 </a:t>
            </a:r>
            <a:r>
              <a:rPr lang="en-US" altLang="ko-KR" sz="1200" dirty="0" err="1" smtClean="0"/>
              <a:t>selectbox</a:t>
            </a:r>
            <a:r>
              <a:rPr lang="ko-KR" altLang="en-US" sz="1200" dirty="0" smtClean="0"/>
              <a:t>에 고객사와 차종을 선택 조회하면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관련 차종의 </a:t>
            </a:r>
            <a:r>
              <a:rPr lang="en-US" altLang="ko-KR" sz="1200" dirty="0" smtClean="0"/>
              <a:t>Task </a:t>
            </a:r>
            <a:r>
              <a:rPr lang="ko-KR" altLang="en-US" sz="1200" dirty="0" smtClean="0"/>
              <a:t>진행현황을 진행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계획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완료 기준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원 그래프 형식으로 확인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b="1" dirty="0" smtClean="0"/>
          </a:p>
          <a:p>
            <a:pPr marL="228600" indent="-228600"/>
            <a:r>
              <a:rPr lang="ko-KR" altLang="en-US" sz="1200" b="1" dirty="0" smtClean="0"/>
              <a:t>② 문제점 발생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조치 현황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각 차종 별 문제점 발생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조치현황을 진행 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완료 기준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막대그래프로 확인이 가능하다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b="1" dirty="0" smtClean="0"/>
              <a:t>  </a:t>
            </a:r>
          </a:p>
          <a:p>
            <a:pPr marL="228600" indent="-228600"/>
            <a:r>
              <a:rPr lang="ko-KR" altLang="en-US" sz="1200" b="1" dirty="0" smtClean="0"/>
              <a:t>③ 팀 별 </a:t>
            </a:r>
            <a:r>
              <a:rPr lang="en-US" altLang="ko-KR" sz="1200" b="1" dirty="0" smtClean="0"/>
              <a:t>Task </a:t>
            </a:r>
            <a:r>
              <a:rPr lang="ko-KR" altLang="en-US" sz="1200" b="1" dirty="0" smtClean="0"/>
              <a:t>진행률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검색조건 </a:t>
            </a:r>
            <a:r>
              <a:rPr lang="en-US" altLang="ko-KR" sz="1200" dirty="0" err="1" smtClean="0"/>
              <a:t>selectbox</a:t>
            </a:r>
            <a:r>
              <a:rPr lang="ko-KR" altLang="en-US" sz="1200" dirty="0" smtClean="0"/>
              <a:t>에 고객사와 차종을 선택 조회하면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각 팀 별 </a:t>
            </a:r>
            <a:r>
              <a:rPr lang="en-US" altLang="ko-KR" sz="1200" dirty="0" smtClean="0"/>
              <a:t>Task </a:t>
            </a:r>
            <a:r>
              <a:rPr lang="ko-KR" altLang="en-US" sz="1200" dirty="0" smtClean="0"/>
              <a:t>진행률을 막대그래프로 확인이 가능하다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팀 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그래프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값을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팀의 담당자 명과 진행률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값이 표현된다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b="1" dirty="0" smtClean="0"/>
          </a:p>
          <a:p>
            <a:pPr marL="228600" indent="-228600"/>
            <a:r>
              <a:rPr lang="ko-KR" altLang="en-US" sz="1200" b="1" dirty="0" smtClean="0"/>
              <a:t>④ 차종 별 이슈현황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 별로 발생건수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완료건수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진행건수를 차트로 확인이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가능하다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신차개발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공유회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신차개발 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이슈 관리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4667248" y="2714620"/>
            <a:ext cx="221724" cy="2217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166654" y="3857628"/>
            <a:ext cx="221724" cy="2217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3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4667248" y="3857628"/>
            <a:ext cx="221724" cy="2217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4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20888"/>
            <a:ext cx="4671047" cy="781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5.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신차개발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공유회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11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신차개발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공유회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 flipV="1">
            <a:off x="4676780" y="2735208"/>
            <a:ext cx="173732" cy="122292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61" name="직선 화살표 연결선 60"/>
          <p:cNvCxnSpPr/>
          <p:nvPr/>
        </p:nvCxnSpPr>
        <p:spPr>
          <a:xfrm>
            <a:off x="4758371" y="2845316"/>
            <a:ext cx="10550" cy="96937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신차개발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공유회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신차개발 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이슈 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08584" y="3819520"/>
            <a:ext cx="3613603" cy="192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이슈 관리 목록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이슈 등록일 기준에 따라 목록 구성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이슈 명 </a:t>
            </a:r>
            <a:r>
              <a:rPr lang="en-US" altLang="ko-KR" sz="1200" dirty="0" smtClean="0"/>
              <a:t>Link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등록된 이슈 상세페이지 팝업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첨부자료의 폴더 이미지를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파일 첨부 팝업이 호출된다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이슈에 관련된 파일을 </a:t>
            </a:r>
            <a:r>
              <a:rPr lang="en-US" altLang="ko-KR" sz="1200" dirty="0" smtClean="0"/>
              <a:t>Drag &amp; Drop</a:t>
            </a:r>
            <a:r>
              <a:rPr lang="ko-KR" altLang="en-US" sz="1200" dirty="0" smtClean="0"/>
              <a:t>하여 지정한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위치에 놓으면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파일 첨부 목록에 확인이 가능하다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</a:rPr>
              <a:t>. ※  </a:t>
            </a:r>
          </a:p>
          <a:p>
            <a:pPr marL="228600" indent="-228600"/>
            <a:r>
              <a:rPr lang="en-US" altLang="ko-KR" sz="1200" dirty="0" smtClean="0"/>
              <a:t>     (</a:t>
            </a:r>
            <a:r>
              <a:rPr lang="ko-KR" altLang="en-US" sz="1200" dirty="0" smtClean="0"/>
              <a:t>첨부파일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유무에 따라 폴더 이미지 색이 다르다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   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되고 수정 할 수 있다</a:t>
            </a:r>
            <a:r>
              <a:rPr lang="en-US" altLang="ko-KR" sz="1200" dirty="0" smtClean="0"/>
              <a:t>.</a:t>
            </a:r>
          </a:p>
          <a:p>
            <a:endParaRPr lang="en-US" altLang="ko-KR" sz="1200" b="1" dirty="0" smtClean="0"/>
          </a:p>
          <a:p>
            <a:r>
              <a:rPr lang="ko-KR" altLang="en-US" sz="1200" b="1" dirty="0" smtClean="0"/>
              <a:t>② 이슈 관리 등록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이슈 관리 목록 우측 상단 등록 버튼을 클릭하면</a:t>
            </a:r>
            <a:r>
              <a:rPr lang="en-US" altLang="ko-KR" sz="1200" dirty="0" smtClean="0"/>
              <a:t>, 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이슈 등록화면이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 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제품은 기준정보의 정보를 가져온다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차종은 </a:t>
            </a:r>
            <a:r>
              <a:rPr lang="ko-KR" altLang="en-US" sz="1200" dirty="0" err="1" smtClean="0"/>
              <a:t>고객사를</a:t>
            </a:r>
            <a:r>
              <a:rPr lang="ko-KR" altLang="en-US" sz="1200" dirty="0" smtClean="0"/>
              <a:t> 제품은 제품 군을 선택해야만 선택이 가능하다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각종 세부항목을 입력 후 첨부파일 </a:t>
            </a:r>
            <a:r>
              <a:rPr lang="ko-KR" altLang="en-US" sz="1200" dirty="0" err="1" smtClean="0"/>
              <a:t>란에</a:t>
            </a:r>
            <a:r>
              <a:rPr lang="ko-KR" altLang="en-US" sz="1200" dirty="0" smtClean="0"/>
              <a:t> 이슈에 관련된 파일을 </a:t>
            </a:r>
            <a:endParaRPr lang="en-US" altLang="ko-KR" sz="1200" dirty="0" smtClean="0"/>
          </a:p>
          <a:p>
            <a:r>
              <a:rPr lang="en-US" altLang="ko-KR" sz="1200" dirty="0" smtClean="0"/>
              <a:t>     Drag &amp; Drop</a:t>
            </a:r>
            <a:r>
              <a:rPr lang="ko-KR" altLang="en-US" sz="1200" dirty="0" smtClean="0"/>
              <a:t>하여 지정한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위치에 놓으면 파일 첨부 목록에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확인이 가능하다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</a:rPr>
              <a:t>. ※  </a:t>
            </a:r>
          </a:p>
          <a:p>
            <a:pPr marL="228600" indent="-228600"/>
            <a:endParaRPr lang="en-US" altLang="ko-KR" sz="1200" dirty="0" smtClean="0"/>
          </a:p>
          <a:p>
            <a:endParaRPr lang="en-US" altLang="ko-KR" sz="1200" b="1" dirty="0" smtClean="0"/>
          </a:p>
          <a:p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16696"/>
            <a:ext cx="4680000" cy="1903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672" y="3933056"/>
            <a:ext cx="1823492" cy="1729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6.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수주활동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12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입찰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수주활동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입찰 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0473" y="3933056"/>
            <a:ext cx="1676658" cy="172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" name="꺾인 연결선 47"/>
          <p:cNvCxnSpPr>
            <a:stCxn id="69" idx="0"/>
            <a:endCxn id="2052" idx="0"/>
          </p:cNvCxnSpPr>
          <p:nvPr/>
        </p:nvCxnSpPr>
        <p:spPr>
          <a:xfrm rot="5400000">
            <a:off x="2305452" y="1539533"/>
            <a:ext cx="1126874" cy="366017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 flipV="1">
            <a:off x="4575472" y="2725682"/>
            <a:ext cx="247005" cy="805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1928664" y="3861048"/>
            <a:ext cx="288032" cy="28803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0" y="3861048"/>
            <a:ext cx="288032" cy="28803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47" name="꺾인 연결선 46"/>
          <p:cNvCxnSpPr>
            <a:stCxn id="49" idx="0"/>
          </p:cNvCxnSpPr>
          <p:nvPr/>
        </p:nvCxnSpPr>
        <p:spPr>
          <a:xfrm rot="5400000" flipH="1" flipV="1">
            <a:off x="1718183" y="4739155"/>
            <a:ext cx="224491" cy="340485"/>
          </a:xfrm>
          <a:prstGeom prst="bentConnector4">
            <a:avLst>
              <a:gd name="adj1" fmla="val -101830"/>
              <a:gd name="adj2" fmla="val 68136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 flipV="1">
            <a:off x="1536684" y="4941143"/>
            <a:ext cx="247005" cy="805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4" name="꺾인 연결선 46"/>
          <p:cNvCxnSpPr>
            <a:stCxn id="55" idx="1"/>
            <a:endCxn id="3076" idx="0"/>
          </p:cNvCxnSpPr>
          <p:nvPr/>
        </p:nvCxnSpPr>
        <p:spPr>
          <a:xfrm rot="10800000" flipV="1">
            <a:off x="2578066" y="4553215"/>
            <a:ext cx="934774" cy="1175278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 flipV="1">
            <a:off x="3512840" y="4525304"/>
            <a:ext cx="216025" cy="55823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62" name="꺾인 연결선 46"/>
          <p:cNvCxnSpPr>
            <a:stCxn id="63" idx="3"/>
          </p:cNvCxnSpPr>
          <p:nvPr/>
        </p:nvCxnSpPr>
        <p:spPr>
          <a:xfrm>
            <a:off x="3728864" y="4486259"/>
            <a:ext cx="288032" cy="1246997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 flipV="1">
            <a:off x="3608017" y="4463400"/>
            <a:ext cx="120847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953000" y="2348880"/>
            <a:ext cx="4953000" cy="3937640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수주 활동 등록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페이지 우측 상단 수주활동 등록 버튼을 클릭하면</a:t>
            </a:r>
            <a:r>
              <a:rPr lang="en-US" altLang="ko-KR" sz="1200" dirty="0" smtClean="0"/>
              <a:t>,  </a:t>
            </a:r>
            <a:r>
              <a:rPr lang="ko-KR" altLang="en-US" sz="1200" dirty="0" smtClean="0"/>
              <a:t>수주활동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등록팝업이 호출 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고객 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생산공장은 기준정보의 정보를 가져온다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고객 사를 선택 해야만 차종 선택 가능하다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고객 사와 차종을 선택하면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기준정보에 등록된 개발일정 정보를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 가져온다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r>
              <a:rPr lang="ko-KR" altLang="en-US" sz="1200" b="1" dirty="0" smtClean="0"/>
              <a:t>②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입찰품목 등록 화면 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수주활동 등록 팝업 중간에 입찰 품목 등록 버튼을 클릭하면</a:t>
            </a:r>
            <a:r>
              <a:rPr lang="en-US" altLang="ko-KR" sz="1200" dirty="0" smtClean="0"/>
              <a:t>,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입찰 품목 등록 팝업이 호출된다</a:t>
            </a:r>
            <a:r>
              <a:rPr lang="en-US" altLang="ko-KR" sz="1200" dirty="0" smtClean="0"/>
              <a:t>.  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제품 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제품은 기준정보의 정보를 가져온다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제품 군 선택을 해야만 제품 선택 가능하다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입찰담당자는 로그인 </a:t>
            </a:r>
            <a:r>
              <a:rPr lang="en-US" altLang="ko-KR" sz="1200" dirty="0" smtClean="0"/>
              <a:t>ID </a:t>
            </a:r>
            <a:r>
              <a:rPr lang="ko-KR" altLang="en-US" sz="1200" dirty="0" smtClean="0"/>
              <a:t>기준으로 기본설정 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필요 시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변경 가능하다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협조 팀 명은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협조 팀 조회를 통해 선택 가능하며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삭제 가능하다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입찰품목 최종산출물 관련된 파일을</a:t>
            </a:r>
            <a:r>
              <a:rPr lang="en-US" altLang="ko-KR" sz="1200" dirty="0" smtClean="0"/>
              <a:t> Drag &amp; Drop</a:t>
            </a:r>
            <a:r>
              <a:rPr lang="ko-KR" altLang="en-US" sz="1200" dirty="0" smtClean="0"/>
              <a:t>하여 지정한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위치에 놓으면 파일 첨부 목록에서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확인이 가능하다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</a:rPr>
              <a:t>. ※  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저장 후 수주활동 등록 팝업 하단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입찰 품목 목록에서 저장된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값을 확인 할 수 있다</a:t>
            </a:r>
            <a:r>
              <a:rPr lang="en-US" altLang="ko-KR" sz="1200" dirty="0" smtClean="0"/>
              <a:t>.</a:t>
            </a:r>
          </a:p>
          <a:p>
            <a:endParaRPr lang="en-US" altLang="ko-KR" sz="1200" b="1" dirty="0" smtClean="0"/>
          </a:p>
          <a:p>
            <a:endParaRPr lang="en-US" altLang="ko-KR" sz="1200" dirty="0" smtClean="0"/>
          </a:p>
          <a:p>
            <a:endParaRPr lang="en-US" altLang="ko-KR" sz="1200" b="1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00672" y="5728493"/>
            <a:ext cx="1154788" cy="1015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22148" y="5728493"/>
            <a:ext cx="1154788" cy="1008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16696"/>
            <a:ext cx="4680000" cy="1903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672" y="3933056"/>
            <a:ext cx="1823492" cy="1729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6.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수주활동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입찰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수주활동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입찰 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0473" y="3933056"/>
            <a:ext cx="1676658" cy="172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" name="꺾인 연결선 47"/>
          <p:cNvCxnSpPr>
            <a:stCxn id="69" idx="0"/>
            <a:endCxn id="2052" idx="0"/>
          </p:cNvCxnSpPr>
          <p:nvPr/>
        </p:nvCxnSpPr>
        <p:spPr>
          <a:xfrm rot="5400000">
            <a:off x="2305452" y="1539533"/>
            <a:ext cx="1126874" cy="366017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 flipV="1">
            <a:off x="4575472" y="2725682"/>
            <a:ext cx="247005" cy="805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1928664" y="3861048"/>
            <a:ext cx="288032" cy="28803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0" y="3861048"/>
            <a:ext cx="288032" cy="28803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47" name="꺾인 연결선 46"/>
          <p:cNvCxnSpPr>
            <a:stCxn id="49" idx="0"/>
          </p:cNvCxnSpPr>
          <p:nvPr/>
        </p:nvCxnSpPr>
        <p:spPr>
          <a:xfrm rot="5400000" flipH="1" flipV="1">
            <a:off x="1718183" y="4739155"/>
            <a:ext cx="224491" cy="340485"/>
          </a:xfrm>
          <a:prstGeom prst="bentConnector4">
            <a:avLst>
              <a:gd name="adj1" fmla="val -101830"/>
              <a:gd name="adj2" fmla="val 68136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 flipV="1">
            <a:off x="1536684" y="4941143"/>
            <a:ext cx="247005" cy="805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4" name="꺾인 연결선 46"/>
          <p:cNvCxnSpPr>
            <a:stCxn id="55" idx="1"/>
            <a:endCxn id="3076" idx="0"/>
          </p:cNvCxnSpPr>
          <p:nvPr/>
        </p:nvCxnSpPr>
        <p:spPr>
          <a:xfrm rot="10800000" flipV="1">
            <a:off x="2578066" y="4553215"/>
            <a:ext cx="934774" cy="1175278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 flipV="1">
            <a:off x="3512840" y="4525304"/>
            <a:ext cx="216025" cy="55823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62" name="꺾인 연결선 46"/>
          <p:cNvCxnSpPr>
            <a:stCxn id="63" idx="3"/>
          </p:cNvCxnSpPr>
          <p:nvPr/>
        </p:nvCxnSpPr>
        <p:spPr>
          <a:xfrm>
            <a:off x="3728864" y="4486259"/>
            <a:ext cx="288032" cy="1246997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 flipV="1">
            <a:off x="3608017" y="4463400"/>
            <a:ext cx="120847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endParaRPr lang="en-US" altLang="ko-KR" sz="1200" b="1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00672" y="5728493"/>
            <a:ext cx="1154788" cy="1015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22148" y="5728493"/>
            <a:ext cx="1154788" cy="1008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직사각형 33"/>
          <p:cNvSpPr/>
          <p:nvPr/>
        </p:nvSpPr>
        <p:spPr>
          <a:xfrm>
            <a:off x="4953000" y="2357430"/>
            <a:ext cx="4953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b="1" dirty="0" smtClean="0"/>
              <a:t>③ 수주활동 상세페이지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수주활동 등록 팝업의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입찰품목 목록에서 품목명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입찰품목</a:t>
            </a:r>
            <a:r>
              <a:rPr lang="ko-KR" altLang="en-US" sz="1200" dirty="0" smtClean="0"/>
              <a:t> 상세페이지가 호출 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되고 수정 할 수 있다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16696"/>
            <a:ext cx="4680000" cy="1903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92760" y="4005063"/>
            <a:ext cx="1224136" cy="97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92760" y="5013176"/>
            <a:ext cx="1207412" cy="105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2620" y="3981248"/>
            <a:ext cx="2505989" cy="194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8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6.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수주활동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14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수주활동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입찰 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5" name="직사각형 34"/>
          <p:cNvSpPr/>
          <p:nvPr/>
        </p:nvSpPr>
        <p:spPr>
          <a:xfrm flipV="1">
            <a:off x="4412716" y="2725682"/>
            <a:ext cx="138702" cy="805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8" name="꺾인 연결선 47"/>
          <p:cNvCxnSpPr>
            <a:stCxn id="35" idx="1"/>
          </p:cNvCxnSpPr>
          <p:nvPr/>
        </p:nvCxnSpPr>
        <p:spPr>
          <a:xfrm rot="10800000" flipV="1">
            <a:off x="1388604" y="2765932"/>
            <a:ext cx="3024112" cy="1239132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 flipH="1">
            <a:off x="2166693" y="4419088"/>
            <a:ext cx="105343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1" name="꺾인 연결선 40"/>
          <p:cNvCxnSpPr>
            <a:stCxn id="40" idx="0"/>
          </p:cNvCxnSpPr>
          <p:nvPr/>
        </p:nvCxnSpPr>
        <p:spPr>
          <a:xfrm rot="5400000" flipH="1" flipV="1">
            <a:off x="2443067" y="4069393"/>
            <a:ext cx="125992" cy="573398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꺾인 연결선 40"/>
          <p:cNvCxnSpPr>
            <a:stCxn id="54" idx="0"/>
          </p:cNvCxnSpPr>
          <p:nvPr/>
        </p:nvCxnSpPr>
        <p:spPr>
          <a:xfrm rot="16200000" flipH="1">
            <a:off x="2054959" y="4780085"/>
            <a:ext cx="1053078" cy="422524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 flipV="1">
            <a:off x="2298228" y="4419089"/>
            <a:ext cx="144016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60" name="타원 59"/>
          <p:cNvSpPr/>
          <p:nvPr/>
        </p:nvSpPr>
        <p:spPr>
          <a:xfrm>
            <a:off x="3800872" y="4941168"/>
            <a:ext cx="288032" cy="28803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2" name="타원 61"/>
          <p:cNvSpPr/>
          <p:nvPr/>
        </p:nvSpPr>
        <p:spPr>
          <a:xfrm>
            <a:off x="144016" y="4365104"/>
            <a:ext cx="288032" cy="288032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3" name="타원 62"/>
          <p:cNvSpPr/>
          <p:nvPr/>
        </p:nvSpPr>
        <p:spPr>
          <a:xfrm>
            <a:off x="409353" y="4638850"/>
            <a:ext cx="45719" cy="45719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      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입찰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53000" y="2285992"/>
            <a:ext cx="4953000" cy="4080516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</a:t>
            </a:r>
            <a:r>
              <a:rPr lang="en-US" altLang="ko-KR" sz="1200" b="1" dirty="0" err="1" smtClean="0"/>
              <a:t>QnA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목록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입찰관리 우측 상단에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QnA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</a:t>
            </a:r>
            <a:r>
              <a:rPr lang="en-US" altLang="ko-KR" sz="1200" dirty="0" err="1" smtClean="0"/>
              <a:t>QnA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팝업이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호출 된다</a:t>
            </a:r>
            <a:r>
              <a:rPr lang="en-US" altLang="ko-KR" sz="1200" dirty="0" smtClean="0"/>
              <a:t>. 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제목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제목에 해당하는 상세 페이지 팝업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상세페이지에서 </a:t>
            </a:r>
            <a:r>
              <a:rPr lang="en-US" altLang="ko-KR" sz="1200" dirty="0" smtClean="0"/>
              <a:t>Edit </a:t>
            </a:r>
            <a:r>
              <a:rPr lang="ko-KR" altLang="en-US" sz="1200" dirty="0" smtClean="0"/>
              <a:t>버튼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전환되며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수정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메일 배포 할 정보를 선택 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메일배포 버튼을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사용자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조회 팝업이 호출 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부서 또는 사용자 명을 조회하여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선택 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발송 버튼을 클릭하면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메일 발송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b="1" dirty="0" smtClean="0"/>
          </a:p>
          <a:p>
            <a:pPr marL="228600" indent="-228600"/>
            <a:r>
              <a:rPr lang="ko-KR" altLang="en-US" sz="1200" b="1" dirty="0" smtClean="0"/>
              <a:t>② </a:t>
            </a:r>
            <a:r>
              <a:rPr lang="en-US" altLang="ko-KR" sz="1200" b="1" dirty="0" err="1" smtClean="0"/>
              <a:t>QnA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등록 버튼 클릭 </a:t>
            </a:r>
            <a:r>
              <a:rPr lang="en-US" altLang="ko-KR" sz="1200" b="1" dirty="0" smtClean="0"/>
              <a:t>&gt; </a:t>
            </a:r>
            <a:r>
              <a:rPr lang="en-US" altLang="ko-KR" sz="1200" b="1" dirty="0" err="1" smtClean="0"/>
              <a:t>QnA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활동 등록 팝업 호출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제품은 기준정보의 정보를 가져온다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차종은 </a:t>
            </a:r>
            <a:r>
              <a:rPr lang="ko-KR" altLang="en-US" sz="1200" dirty="0" err="1" smtClean="0"/>
              <a:t>고객사를</a:t>
            </a:r>
            <a:r>
              <a:rPr lang="ko-KR" altLang="en-US" sz="1200" dirty="0" smtClean="0"/>
              <a:t> 제품은 </a:t>
            </a:r>
            <a:r>
              <a:rPr lang="ko-KR" altLang="en-US" sz="1200" dirty="0" err="1" smtClean="0"/>
              <a:t>제품군을</a:t>
            </a:r>
            <a:r>
              <a:rPr lang="ko-KR" altLang="en-US" sz="1200" dirty="0" smtClean="0"/>
              <a:t> 선택해야만 선택이 가능하다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각종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정보를 등록 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관련 파일을 </a:t>
            </a:r>
            <a:r>
              <a:rPr lang="en-US" altLang="ko-KR" sz="1200" dirty="0" smtClean="0"/>
              <a:t>Drag &amp; Drop</a:t>
            </a:r>
            <a:r>
              <a:rPr lang="ko-KR" altLang="en-US" sz="1200" dirty="0" smtClean="0"/>
              <a:t>하여 지정한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위치에 놓으면 파일 첨부 목록에 확인이 가능하다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</a:rPr>
              <a:t>. ※</a:t>
            </a:r>
            <a:endParaRPr lang="en-US" altLang="ko-KR" sz="1200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등록페이지 저장 완료 후 </a:t>
            </a:r>
            <a:r>
              <a:rPr lang="en-US" altLang="ko-KR" sz="1200" dirty="0" err="1" smtClean="0"/>
              <a:t>QnA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목록에서 저장된 데이터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확인 가능하다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r>
              <a:rPr lang="ko-KR" altLang="en-US" sz="1200" b="1" dirty="0" smtClean="0"/>
              <a:t>③ </a:t>
            </a:r>
            <a:r>
              <a:rPr lang="en-US" altLang="ko-KR" sz="1200" b="1" dirty="0" smtClean="0"/>
              <a:t>Excel Export</a:t>
            </a:r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en-US" altLang="ko-KR" sz="1200" dirty="0" err="1" smtClean="0"/>
              <a:t>QnA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목록에 등록된 모든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정보를</a:t>
            </a:r>
            <a:r>
              <a:rPr lang="en-US" altLang="ko-KR" sz="1200" dirty="0" smtClean="0"/>
              <a:t> “Excel Export” </a:t>
            </a:r>
            <a:r>
              <a:rPr lang="ko-KR" altLang="en-US" sz="1200" dirty="0" smtClean="0"/>
              <a:t>버튼을 클릭하여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전체를 다운로드 할 수 있다</a:t>
            </a:r>
            <a:r>
              <a:rPr lang="en-US" altLang="ko-KR" sz="1200" dirty="0" smtClean="0"/>
              <a:t>.</a:t>
            </a:r>
            <a:endParaRPr lang="en-US" altLang="ko-KR" sz="1200" b="1" dirty="0" smtClean="0"/>
          </a:p>
          <a:p>
            <a:endParaRPr lang="en-US" altLang="ko-KR" sz="1200" dirty="0" smtClean="0"/>
          </a:p>
          <a:p>
            <a:pPr marL="228600" indent="-228600"/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</a:t>
            </a:r>
          </a:p>
          <a:p>
            <a:pPr marL="228600" indent="-228600"/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16696"/>
            <a:ext cx="4680000" cy="1903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2648742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6.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수주활동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15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수주활동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입찰 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5" name="직사각형 34"/>
          <p:cNvSpPr/>
          <p:nvPr/>
        </p:nvSpPr>
        <p:spPr>
          <a:xfrm flipV="1">
            <a:off x="904677" y="2996952"/>
            <a:ext cx="432048" cy="805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79" name="직선 화살표 연결선 78"/>
          <p:cNvCxnSpPr/>
          <p:nvPr/>
        </p:nvCxnSpPr>
        <p:spPr>
          <a:xfrm>
            <a:off x="1120701" y="3071341"/>
            <a:ext cx="0" cy="11499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꺾인 연결선 80"/>
          <p:cNvCxnSpPr>
            <a:stCxn id="83" idx="0"/>
          </p:cNvCxnSpPr>
          <p:nvPr/>
        </p:nvCxnSpPr>
        <p:spPr>
          <a:xfrm rot="16200000" flipH="1">
            <a:off x="1476544" y="3403351"/>
            <a:ext cx="1152128" cy="48334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 flipV="1">
            <a:off x="1621200" y="3005444"/>
            <a:ext cx="379472" cy="6351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89" name="직사각형 88"/>
          <p:cNvSpPr/>
          <p:nvPr/>
        </p:nvSpPr>
        <p:spPr>
          <a:xfrm flipV="1">
            <a:off x="3827160" y="3005445"/>
            <a:ext cx="549775" cy="63515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102" name="직사각형 101"/>
          <p:cNvSpPr/>
          <p:nvPr/>
        </p:nvSpPr>
        <p:spPr>
          <a:xfrm flipV="1">
            <a:off x="4682873" y="3581511"/>
            <a:ext cx="144016" cy="63512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104" name="직선 화살표 연결선 103"/>
          <p:cNvCxnSpPr/>
          <p:nvPr/>
        </p:nvCxnSpPr>
        <p:spPr>
          <a:xfrm>
            <a:off x="4752216" y="3649216"/>
            <a:ext cx="0" cy="215604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직사각형 108"/>
          <p:cNvSpPr/>
          <p:nvPr/>
        </p:nvSpPr>
        <p:spPr>
          <a:xfrm>
            <a:off x="2985924" y="4190608"/>
            <a:ext cx="1296144" cy="244827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입찰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입찰 관리 목록은 차종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제품 기준정보에 따라 확인 됨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차종명 </a:t>
            </a:r>
            <a:r>
              <a:rPr lang="en-US" altLang="ko-KR" sz="1200" dirty="0" smtClean="0"/>
              <a:t>Link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등록된 차종 정보 상세페이지 팝업이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 정보 상세페이지의 입찰 품목 제품 명을 클릭하면 등록된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제품 상세페이지 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제품명 </a:t>
            </a:r>
            <a:r>
              <a:rPr lang="en-US" altLang="ko-KR" sz="1200" dirty="0" smtClean="0"/>
              <a:t>Link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등록된 제품 정보 상세페이지 팝업이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되고 수정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첨부자료</a:t>
            </a:r>
            <a:r>
              <a:rPr lang="en-US" altLang="ko-KR" sz="1200" dirty="0" smtClean="0"/>
              <a:t>(SR, DATA), </a:t>
            </a:r>
            <a:r>
              <a:rPr lang="ko-KR" altLang="en-US" sz="1200" dirty="0" smtClean="0"/>
              <a:t>협업자료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최종산출물의 폴더 이미지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파일 첨부 팝업이 호출 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각 차종과 제품에 관련된 파일을 </a:t>
            </a:r>
            <a:r>
              <a:rPr lang="en-US" altLang="ko-KR" sz="1200" dirty="0" smtClean="0"/>
              <a:t>Drag &amp; Drop</a:t>
            </a:r>
            <a:r>
              <a:rPr lang="ko-KR" altLang="en-US" sz="1200" dirty="0" smtClean="0"/>
              <a:t>하여 지정한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위치에 놓으면 파일 첨부 목록에 확인이 가능하다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</a:rPr>
              <a:t>. ※  </a:t>
            </a:r>
          </a:p>
          <a:p>
            <a:r>
              <a:rPr lang="en-US" altLang="ko-KR" sz="1200" dirty="0" smtClean="0">
                <a:solidFill>
                  <a:srgbClr val="FF0000"/>
                </a:solidFill>
              </a:rPr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첨부자료</a:t>
            </a:r>
            <a:r>
              <a:rPr lang="en-US" altLang="ko-KR" sz="1200" dirty="0" smtClean="0"/>
              <a:t>(SR, DATA), </a:t>
            </a:r>
            <a:r>
              <a:rPr lang="ko-KR" altLang="en-US" sz="1200" dirty="0" smtClean="0"/>
              <a:t>협업자료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최종산출물 내에 파일이 있다면</a:t>
            </a:r>
            <a:r>
              <a:rPr lang="en-US" altLang="ko-KR" sz="1200" dirty="0" smtClean="0"/>
              <a:t>,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빈 폴더 이미지에서 파란색으로 변경된다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입찰 결과는 로그인 된 사용자 권한에 따라 선택이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가능하다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   Select box</a:t>
            </a:r>
            <a:r>
              <a:rPr lang="ko-KR" altLang="en-US" sz="1200" dirty="0" smtClean="0"/>
              <a:t>의 </a:t>
            </a:r>
            <a:r>
              <a:rPr lang="en-US" altLang="ko-KR" sz="1200" dirty="0" smtClean="0"/>
              <a:t>“</a:t>
            </a:r>
            <a:r>
              <a:rPr lang="ko-KR" altLang="en-US" sz="1200" dirty="0" smtClean="0"/>
              <a:t>수주성공</a:t>
            </a:r>
            <a:r>
              <a:rPr lang="en-US" altLang="ko-KR" sz="1200" dirty="0" smtClean="0"/>
              <a:t>”, “</a:t>
            </a:r>
            <a:r>
              <a:rPr lang="ko-KR" altLang="en-US" sz="1200" dirty="0" smtClean="0"/>
              <a:t>수주실패</a:t>
            </a:r>
            <a:r>
              <a:rPr lang="en-US" altLang="ko-KR" sz="1200" dirty="0" smtClean="0"/>
              <a:t>” </a:t>
            </a:r>
            <a:r>
              <a:rPr lang="ko-KR" altLang="en-US" sz="1200" dirty="0" smtClean="0"/>
              <a:t>중 선택이 가능하며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선택한 순간 저장되어 반영 된다</a:t>
            </a:r>
            <a:r>
              <a:rPr lang="en-US" altLang="ko-KR" sz="1200" dirty="0" smtClean="0"/>
              <a:t>. </a:t>
            </a:r>
          </a:p>
          <a:p>
            <a:endParaRPr lang="en-US" altLang="ko-KR" sz="1200" dirty="0" smtClean="0">
              <a:solidFill>
                <a:srgbClr val="FF0000"/>
              </a:solidFill>
            </a:endParaRPr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  </a:t>
            </a:r>
          </a:p>
          <a:p>
            <a:pPr marL="228600" indent="-228600"/>
            <a:endParaRPr lang="en-US" altLang="ko-KR" sz="1200" dirty="0" smtClean="0"/>
          </a:p>
          <a:p>
            <a:pPr marL="228600" indent="-228600"/>
            <a:r>
              <a:rPr lang="en-US" altLang="ko-KR" sz="1200" b="1" dirty="0" smtClean="0"/>
              <a:t>  </a:t>
            </a:r>
          </a:p>
          <a:p>
            <a:endParaRPr lang="en-US" altLang="ko-KR" sz="1200" b="1" dirty="0" smtClean="0"/>
          </a:p>
        </p:txBody>
      </p:sp>
      <p:cxnSp>
        <p:nvCxnSpPr>
          <p:cNvPr id="117" name="직선 화살표 연결선 116"/>
          <p:cNvCxnSpPr/>
          <p:nvPr/>
        </p:nvCxnSpPr>
        <p:spPr>
          <a:xfrm>
            <a:off x="4114304" y="3068960"/>
            <a:ext cx="0" cy="114999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473" y="4221088"/>
            <a:ext cx="139877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40632" y="4221088"/>
            <a:ext cx="130729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18309" y="5036036"/>
            <a:ext cx="1224136" cy="759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18309" y="5832107"/>
            <a:ext cx="1224136" cy="759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14453" y="5805264"/>
            <a:ext cx="1224136" cy="759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18309" y="4243948"/>
            <a:ext cx="1224136" cy="759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4869160"/>
            <a:ext cx="253696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052" y="2427239"/>
            <a:ext cx="4608512" cy="1017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프로젝트 진척관리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프로젝트 신규등록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285992"/>
            <a:ext cx="4953000" cy="4080516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프로젝트 목록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차종 </a:t>
            </a:r>
            <a:r>
              <a:rPr lang="en-US" altLang="ko-KR" sz="1200" dirty="0" smtClean="0"/>
              <a:t>Link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등록된 프로젝트 상세페이지 팝업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개발품목 </a:t>
            </a:r>
            <a:r>
              <a:rPr lang="en-US" altLang="ko-KR" sz="1200" dirty="0" smtClean="0"/>
              <a:t>Link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프로젝트 등록 시 입력한 개발품목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상세페이지 팝업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수주품목 추가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삭제를 하기 위해서는 프로젝트 상세페이지에서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진행 한다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r>
              <a:rPr lang="ko-KR" altLang="en-US" sz="1200" b="1" dirty="0" smtClean="0"/>
              <a:t>② 프로젝트 등록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생산공장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라인설치장소는 기준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정보의 정보를 가져온다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차종은 </a:t>
            </a:r>
            <a:r>
              <a:rPr lang="ko-KR" altLang="en-US" sz="1200" dirty="0" err="1" smtClean="0"/>
              <a:t>고객사를</a:t>
            </a:r>
            <a:r>
              <a:rPr lang="ko-KR" altLang="en-US" sz="1200" dirty="0" smtClean="0"/>
              <a:t> 제품은 </a:t>
            </a:r>
            <a:r>
              <a:rPr lang="ko-KR" altLang="en-US" sz="1200" dirty="0" err="1" smtClean="0"/>
              <a:t>제품군을</a:t>
            </a:r>
            <a:r>
              <a:rPr lang="ko-KR" altLang="en-US" sz="1200" dirty="0" smtClean="0"/>
              <a:t> 선택해야만 선택이 가능하다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개발일정은 </a:t>
            </a:r>
            <a:r>
              <a:rPr lang="ko-KR" altLang="en-US" sz="1200" dirty="0" err="1" smtClean="0"/>
              <a:t>고객사에</a:t>
            </a:r>
            <a:r>
              <a:rPr lang="ko-KR" altLang="en-US" sz="1200" dirty="0" smtClean="0"/>
              <a:t> 따른 기준정보를 가져온다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수주품목은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제품을 선택하여 추가하고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추가한 품목의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오른쪽 삭제버튼으로 삭제가 가능하다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TFT </a:t>
            </a:r>
            <a:r>
              <a:rPr lang="ko-KR" altLang="en-US" sz="1200" dirty="0" smtClean="0"/>
              <a:t>멤버가 있을 시 우측 </a:t>
            </a:r>
            <a:r>
              <a:rPr lang="en-US" altLang="ko-KR" sz="1200" dirty="0" smtClean="0"/>
              <a:t>TFT </a:t>
            </a:r>
            <a:r>
              <a:rPr lang="ko-KR" altLang="en-US" sz="1200" dirty="0" smtClean="0"/>
              <a:t>조직에 표시된다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(</a:t>
            </a:r>
            <a:r>
              <a:rPr lang="ko-KR" altLang="en-US" sz="1200" dirty="0" smtClean="0"/>
              <a:t>기준정보에서 지정한 역할</a:t>
            </a:r>
            <a:r>
              <a:rPr lang="en-US" altLang="ko-KR" sz="1200" dirty="0" smtClean="0"/>
              <a:t>)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프로젝트에 관련된 파일을 </a:t>
            </a:r>
            <a:r>
              <a:rPr lang="en-US" altLang="ko-KR" sz="1200" dirty="0" smtClean="0"/>
              <a:t>Drag &amp; Drop</a:t>
            </a:r>
            <a:r>
              <a:rPr lang="ko-KR" altLang="en-US" sz="1200" dirty="0" smtClean="0"/>
              <a:t>하여 지정한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위치에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놓으면 파일 첨부 목록에 확인이 가능하다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</a:rPr>
              <a:t>. ※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프로젝트 등록페이지 저장 완료 후 프로젝트 신규등록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목록에서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저장된 데이터 확인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pPr marL="228600" indent="-228600"/>
            <a:endParaRPr lang="en-US" altLang="ko-KR" sz="1200" dirty="0" smtClean="0"/>
          </a:p>
          <a:p>
            <a:pPr marL="228600" indent="-228600"/>
            <a:endParaRPr lang="en-US" altLang="ko-KR" sz="1200" dirty="0" smtClean="0"/>
          </a:p>
          <a:p>
            <a:pPr marL="228600" indent="-228600"/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프로젝트 진척관리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프로젝트 신규등록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프로젝트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WBS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 기준정보관리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88" name="꺾인 연결선 87"/>
          <p:cNvCxnSpPr>
            <a:stCxn id="102" idx="1"/>
          </p:cNvCxnSpPr>
          <p:nvPr/>
        </p:nvCxnSpPr>
        <p:spPr>
          <a:xfrm rot="10800000" flipV="1">
            <a:off x="2013378" y="3200592"/>
            <a:ext cx="238879" cy="727700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직사각형 88"/>
          <p:cNvSpPr/>
          <p:nvPr/>
        </p:nvSpPr>
        <p:spPr>
          <a:xfrm flipV="1">
            <a:off x="4287785" y="2745683"/>
            <a:ext cx="295651" cy="63515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102" name="직사각형 101"/>
          <p:cNvSpPr/>
          <p:nvPr/>
        </p:nvSpPr>
        <p:spPr>
          <a:xfrm flipV="1">
            <a:off x="2252256" y="3177733"/>
            <a:ext cx="193164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2" name="꺾인 연결선 87"/>
          <p:cNvCxnSpPr>
            <a:stCxn id="53" idx="1"/>
          </p:cNvCxnSpPr>
          <p:nvPr/>
        </p:nvCxnSpPr>
        <p:spPr>
          <a:xfrm rot="10800000" flipV="1">
            <a:off x="416496" y="3199317"/>
            <a:ext cx="1040496" cy="1669842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 flipV="1">
            <a:off x="1456992" y="3176458"/>
            <a:ext cx="25564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5" name="직선 화살표 연결선 54"/>
          <p:cNvCxnSpPr/>
          <p:nvPr/>
        </p:nvCxnSpPr>
        <p:spPr>
          <a:xfrm>
            <a:off x="4448944" y="2780928"/>
            <a:ext cx="0" cy="6480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08332" y="3429000"/>
            <a:ext cx="246255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2194" y="3919942"/>
            <a:ext cx="1444774" cy="92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4869160"/>
            <a:ext cx="253696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052" y="2427239"/>
            <a:ext cx="4608512" cy="1017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프로젝트 진척관리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17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프로젝트 신규등록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ko-KR" altLang="en-US" sz="1200" b="1" dirty="0" smtClean="0"/>
              <a:t>③ 확정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등록이 완료된 프로젝트를 선택하고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우측 상단 확정 버튼을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프로젝트는 프로젝트 </a:t>
            </a:r>
            <a:r>
              <a:rPr lang="en-US" altLang="ko-KR" sz="1200" dirty="0" smtClean="0"/>
              <a:t>/WBS </a:t>
            </a:r>
            <a:r>
              <a:rPr lang="ko-KR" altLang="en-US" sz="1200" dirty="0" smtClean="0"/>
              <a:t>관리로 이동한다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r>
              <a:rPr lang="ko-KR" altLang="en-US" sz="1200" b="1" dirty="0" smtClean="0"/>
              <a:t>④ </a:t>
            </a:r>
            <a:r>
              <a:rPr lang="en-US" altLang="ko-KR" sz="1200" b="1" dirty="0" smtClean="0"/>
              <a:t>Excel Export</a:t>
            </a:r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프로젝트 </a:t>
            </a:r>
            <a:r>
              <a:rPr lang="en-US" altLang="ko-KR" sz="1200" dirty="0" smtClean="0"/>
              <a:t>WBS</a:t>
            </a:r>
            <a:r>
              <a:rPr lang="ko-KR" altLang="en-US" sz="1200" dirty="0" smtClean="0"/>
              <a:t>관리 목록에 등록된 모든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정보를</a:t>
            </a:r>
            <a:r>
              <a:rPr lang="en-US" altLang="ko-KR" sz="1200" dirty="0" smtClean="0"/>
              <a:t> “Excel Export”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버튼을 클릭하여 전체를 다운로드 할 수 있다</a:t>
            </a:r>
            <a:r>
              <a:rPr lang="en-US" altLang="ko-KR" sz="1200" dirty="0" smtClean="0"/>
              <a:t>.</a:t>
            </a:r>
            <a:endParaRPr lang="en-US" altLang="ko-KR" sz="1200" b="1" dirty="0" smtClean="0"/>
          </a:p>
          <a:p>
            <a:endParaRPr lang="en-US" altLang="ko-KR" sz="1200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프로젝트 진척관리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프로젝트 신규등록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프로젝트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WBS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 기준정보관리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88" name="꺾인 연결선 87"/>
          <p:cNvCxnSpPr>
            <a:stCxn id="102" idx="1"/>
          </p:cNvCxnSpPr>
          <p:nvPr/>
        </p:nvCxnSpPr>
        <p:spPr>
          <a:xfrm rot="10800000" flipV="1">
            <a:off x="2013378" y="3200592"/>
            <a:ext cx="238879" cy="727700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직사각형 88"/>
          <p:cNvSpPr/>
          <p:nvPr/>
        </p:nvSpPr>
        <p:spPr>
          <a:xfrm flipV="1">
            <a:off x="4287785" y="2745683"/>
            <a:ext cx="295651" cy="63515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102" name="직사각형 101"/>
          <p:cNvSpPr/>
          <p:nvPr/>
        </p:nvSpPr>
        <p:spPr>
          <a:xfrm flipV="1">
            <a:off x="2252256" y="3177733"/>
            <a:ext cx="193164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2" name="꺾인 연결선 87"/>
          <p:cNvCxnSpPr>
            <a:stCxn id="53" idx="1"/>
          </p:cNvCxnSpPr>
          <p:nvPr/>
        </p:nvCxnSpPr>
        <p:spPr>
          <a:xfrm rot="10800000" flipV="1">
            <a:off x="416496" y="3199317"/>
            <a:ext cx="1040496" cy="1669842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 flipV="1">
            <a:off x="1456992" y="3176458"/>
            <a:ext cx="25564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5" name="직선 화살표 연결선 54"/>
          <p:cNvCxnSpPr/>
          <p:nvPr/>
        </p:nvCxnSpPr>
        <p:spPr>
          <a:xfrm>
            <a:off x="4448944" y="2780928"/>
            <a:ext cx="0" cy="6480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08332" y="3429000"/>
            <a:ext cx="246255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2194" y="3919942"/>
            <a:ext cx="1444774" cy="92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5759" y="4856462"/>
            <a:ext cx="1603226" cy="113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420888"/>
            <a:ext cx="4680000" cy="143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2480" y="3789041"/>
            <a:ext cx="2880320" cy="1923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7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프로젝트 진척관리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18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프로젝트 </a:t>
            </a:r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WBS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①프로젝트</a:t>
            </a:r>
            <a:r>
              <a:rPr lang="en-US" altLang="ko-KR" sz="1200" b="1" dirty="0" smtClean="0"/>
              <a:t>/WBS </a:t>
            </a:r>
            <a:r>
              <a:rPr lang="ko-KR" altLang="en-US" sz="1200" b="1" dirty="0" smtClean="0"/>
              <a:t>관리 목록 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차종 </a:t>
            </a:r>
            <a:r>
              <a:rPr lang="en-US" altLang="ko-KR" sz="1200" dirty="0" smtClean="0"/>
              <a:t>Link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등록된 프로젝트 상세페이지 팝업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개발품목 </a:t>
            </a:r>
            <a:r>
              <a:rPr lang="en-US" altLang="ko-KR" sz="1200" dirty="0" smtClean="0"/>
              <a:t>Link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프로젝트 등록 시 입력한 개발품목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상세페이지 팝업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   (</a:t>
            </a:r>
            <a:r>
              <a:rPr lang="ko-KR" altLang="en-US" sz="1200" dirty="0" smtClean="0"/>
              <a:t>개발품목 상세페이지에서는 </a:t>
            </a:r>
            <a:r>
              <a:rPr lang="en-US" altLang="ko-KR" sz="1200" dirty="0" smtClean="0"/>
              <a:t>Edit Mode </a:t>
            </a:r>
            <a:r>
              <a:rPr lang="ko-KR" altLang="en-US" sz="1200" dirty="0" smtClean="0"/>
              <a:t>가 불가능</a:t>
            </a:r>
            <a:r>
              <a:rPr lang="en-US" altLang="ko-KR" sz="1200" dirty="0" smtClean="0"/>
              <a:t>)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개발품목 추가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삭제를 하기 위해서는 프로젝트 상세페이지에서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진행해야 한다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pPr marL="228600" indent="-228600"/>
            <a:r>
              <a:rPr lang="ko-KR" altLang="en-US" sz="1200" b="1" dirty="0" smtClean="0"/>
              <a:t>② </a:t>
            </a:r>
            <a:r>
              <a:rPr lang="en-US" altLang="ko-KR" sz="1200" b="1" dirty="0" smtClean="0"/>
              <a:t>WBS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프로젝트 별로 </a:t>
            </a:r>
            <a:r>
              <a:rPr lang="en-US" altLang="ko-KR" sz="1200" dirty="0" smtClean="0"/>
              <a:t>WBS </a:t>
            </a:r>
            <a:r>
              <a:rPr lang="ko-KR" altLang="en-US" sz="1200" dirty="0" smtClean="0"/>
              <a:t>생성 되고</a:t>
            </a:r>
            <a:r>
              <a:rPr lang="en-US" altLang="ko-KR" sz="1200" dirty="0" smtClean="0"/>
              <a:t>, Task </a:t>
            </a:r>
            <a:r>
              <a:rPr lang="ko-KR" altLang="en-US" sz="1200" dirty="0" smtClean="0"/>
              <a:t>명 </a:t>
            </a:r>
            <a:r>
              <a:rPr lang="en-US" altLang="ko-KR" sz="1200" dirty="0" smtClean="0"/>
              <a:t>Link(Level 3)</a:t>
            </a:r>
            <a:r>
              <a:rPr lang="ko-KR" altLang="en-US" sz="1200" dirty="0" smtClean="0"/>
              <a:t>와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산출물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행의 </a:t>
            </a:r>
            <a:r>
              <a:rPr lang="en-US" altLang="ko-KR" sz="1200" dirty="0" smtClean="0"/>
              <a:t>Task </a:t>
            </a:r>
            <a:r>
              <a:rPr lang="ko-KR" altLang="en-US" sz="1200" dirty="0" smtClean="0"/>
              <a:t>상세페이지 팝업이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   (</a:t>
            </a:r>
            <a:r>
              <a:rPr lang="ko-KR" altLang="en-US" sz="1200" dirty="0" smtClean="0"/>
              <a:t>행의 개별적인 </a:t>
            </a:r>
            <a:r>
              <a:rPr lang="en-US" altLang="ko-KR" sz="1200" dirty="0" smtClean="0"/>
              <a:t>Edit Mode</a:t>
            </a:r>
            <a:r>
              <a:rPr lang="ko-KR" altLang="en-US" sz="1200" dirty="0" smtClean="0"/>
              <a:t>는 불가능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Edit Mode</a:t>
            </a:r>
            <a:r>
              <a:rPr lang="ko-KR" altLang="en-US" sz="1200" dirty="0" smtClean="0"/>
              <a:t>를 하기 위해서는 전체 </a:t>
            </a:r>
            <a:r>
              <a:rPr lang="en-US" altLang="ko-KR" sz="1200" dirty="0" smtClean="0"/>
              <a:t>WBS Edit Mode</a:t>
            </a:r>
            <a:r>
              <a:rPr lang="ko-KR" altLang="en-US" sz="1200" dirty="0" smtClean="0"/>
              <a:t>에서 진행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해야 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Task 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Task</a:t>
            </a:r>
            <a:r>
              <a:rPr lang="ko-KR" altLang="en-US" sz="1200" dirty="0" smtClean="0"/>
              <a:t>에 연결된 </a:t>
            </a:r>
            <a:r>
              <a:rPr lang="en-US" altLang="ko-KR" sz="1200" dirty="0" smtClean="0"/>
              <a:t>Function Task</a:t>
            </a:r>
            <a:r>
              <a:rPr lang="ko-KR" altLang="en-US" sz="1200" dirty="0" smtClean="0"/>
              <a:t>를 볼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(ex. </a:t>
            </a:r>
            <a:r>
              <a:rPr lang="ko-KR" altLang="en-US" sz="1200" dirty="0" smtClean="0"/>
              <a:t>개발마스터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구조검토제안서 등등</a:t>
            </a:r>
            <a:r>
              <a:rPr lang="en-US" altLang="ko-KR" sz="1200" dirty="0" smtClean="0"/>
              <a:t>)</a:t>
            </a:r>
          </a:p>
          <a:p>
            <a:endParaRPr lang="en-US" altLang="ko-KR" sz="12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프로젝트 진척관리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프로젝트 신규등록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프로젝트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WBS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 기준정보관리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52" name="꺾인 연결선 87"/>
          <p:cNvCxnSpPr>
            <a:stCxn id="53" idx="1"/>
          </p:cNvCxnSpPr>
          <p:nvPr/>
        </p:nvCxnSpPr>
        <p:spPr>
          <a:xfrm rot="10800000" flipV="1">
            <a:off x="1712640" y="3036946"/>
            <a:ext cx="2503804" cy="752094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 flipV="1">
            <a:off x="4216444" y="3005190"/>
            <a:ext cx="144016" cy="63512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 flipV="1">
            <a:off x="2530700" y="4269483"/>
            <a:ext cx="144016" cy="63512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5" name="꺾인 연결선 87"/>
          <p:cNvCxnSpPr>
            <a:stCxn id="44" idx="2"/>
          </p:cNvCxnSpPr>
          <p:nvPr/>
        </p:nvCxnSpPr>
        <p:spPr>
          <a:xfrm rot="5400000" flipH="1" flipV="1">
            <a:off x="3071107" y="3320642"/>
            <a:ext cx="480443" cy="1417240"/>
          </a:xfrm>
          <a:prstGeom prst="bentConnector3">
            <a:avLst>
              <a:gd name="adj1" fmla="val 131721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 flipV="1">
            <a:off x="2752279" y="4271498"/>
            <a:ext cx="144016" cy="63512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9" name="꺾인 연결선 87"/>
          <p:cNvCxnSpPr>
            <a:stCxn id="48" idx="0"/>
          </p:cNvCxnSpPr>
          <p:nvPr/>
        </p:nvCxnSpPr>
        <p:spPr>
          <a:xfrm rot="16200000" flipH="1">
            <a:off x="2448421" y="4710875"/>
            <a:ext cx="1127539" cy="375807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 flipV="1">
            <a:off x="551566" y="4660277"/>
            <a:ext cx="585010" cy="65895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64" name="직선 화살표 연결선 63"/>
          <p:cNvCxnSpPr/>
          <p:nvPr/>
        </p:nvCxnSpPr>
        <p:spPr>
          <a:xfrm>
            <a:off x="848544" y="4725144"/>
            <a:ext cx="0" cy="7920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2480" y="5517232"/>
            <a:ext cx="1496235" cy="957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96230" y="3789040"/>
            <a:ext cx="1612754" cy="101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12839" y="5877272"/>
            <a:ext cx="1018927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4149" y="5877272"/>
            <a:ext cx="1018927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472" y="2420888"/>
            <a:ext cx="4680000" cy="143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2480" y="3789040"/>
            <a:ext cx="194042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68625" y="3789039"/>
            <a:ext cx="3018443" cy="20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프로젝트 진척관리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19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프로젝트 </a:t>
            </a:r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WBS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③ </a:t>
            </a:r>
            <a:r>
              <a:rPr lang="en-US" altLang="ko-KR" sz="1200" b="1" dirty="0" smtClean="0"/>
              <a:t>WBS Edit Mode</a:t>
            </a:r>
          </a:p>
          <a:p>
            <a:pPr marL="228600" indent="-228600"/>
            <a:r>
              <a:rPr lang="en-US" altLang="ko-KR" sz="1200" dirty="0" smtClean="0"/>
              <a:t>  &gt; Task</a:t>
            </a:r>
            <a:r>
              <a:rPr lang="ko-KR" altLang="en-US" sz="1200" dirty="0" smtClean="0"/>
              <a:t>명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와 산출물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행의</a:t>
            </a:r>
            <a:r>
              <a:rPr lang="en-US" altLang="ko-KR" sz="1200" dirty="0" smtClean="0"/>
              <a:t> </a:t>
            </a:r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Task</a:t>
            </a:r>
            <a:r>
              <a:rPr lang="ko-KR" altLang="en-US" sz="1200" dirty="0" smtClean="0"/>
              <a:t> 수정 페이지 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팀 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담당자명 변경 가능하다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(select box</a:t>
            </a:r>
            <a:r>
              <a:rPr lang="ko-KR" altLang="en-US" sz="1200" dirty="0" smtClean="0"/>
              <a:t>에 해당하는 팀명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담당자 변경 시 바로 저장 됨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Level 1,2 </a:t>
            </a:r>
            <a:r>
              <a:rPr lang="ko-KR" altLang="en-US" sz="1200" dirty="0" smtClean="0"/>
              <a:t>에서만 행추가가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행 추가 클릭하면</a:t>
            </a:r>
            <a:r>
              <a:rPr lang="en-US" altLang="ko-KR" sz="1200" dirty="0" smtClean="0"/>
              <a:t>, Task </a:t>
            </a:r>
            <a:r>
              <a:rPr lang="ko-KR" altLang="en-US" sz="1200" dirty="0" smtClean="0"/>
              <a:t>산출물 등록 팝업이 호출 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각종 정보를 입력 후 </a:t>
            </a:r>
            <a:r>
              <a:rPr lang="en-US" altLang="ko-KR" sz="1200" dirty="0" smtClean="0"/>
              <a:t>Task </a:t>
            </a:r>
            <a:r>
              <a:rPr lang="ko-KR" altLang="en-US" sz="1200" dirty="0" smtClean="0"/>
              <a:t>행에 관련된 파일을 </a:t>
            </a:r>
            <a:r>
              <a:rPr lang="en-US" altLang="ko-KR" sz="1200" dirty="0" smtClean="0"/>
              <a:t>Drag &amp; Drop</a:t>
            </a:r>
            <a:r>
              <a:rPr lang="ko-KR" altLang="en-US" sz="1200" dirty="0" smtClean="0"/>
              <a:t>하여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지정한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위치에 놓으면 파일 첨부 목록에 확인이 가능하다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</a:rPr>
              <a:t>. ※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행 삭제 클릭 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해당하는 행이 삭제된다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   (</a:t>
            </a:r>
            <a:r>
              <a:rPr lang="ko-KR" altLang="en-US" sz="1200" dirty="0" smtClean="0"/>
              <a:t>상위 </a:t>
            </a:r>
            <a:r>
              <a:rPr lang="en-US" altLang="ko-KR" sz="1200" dirty="0" smtClean="0"/>
              <a:t>Level </a:t>
            </a:r>
            <a:r>
              <a:rPr lang="ko-KR" altLang="en-US" sz="1200" dirty="0" smtClean="0"/>
              <a:t>행 삭제 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포함된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하위 </a:t>
            </a:r>
            <a:r>
              <a:rPr lang="en-US" altLang="ko-KR" sz="1200" dirty="0" smtClean="0"/>
              <a:t>Level </a:t>
            </a:r>
            <a:r>
              <a:rPr lang="ko-KR" altLang="en-US" sz="1200" dirty="0" smtClean="0"/>
              <a:t>행도 같이 삭제</a:t>
            </a:r>
            <a:r>
              <a:rPr lang="en-US" altLang="ko-KR" sz="1200" dirty="0" smtClean="0"/>
              <a:t>)</a:t>
            </a:r>
          </a:p>
          <a:p>
            <a:pPr marL="228600" indent="-228600"/>
            <a:endParaRPr lang="en-US" altLang="ko-KR" sz="1200" dirty="0" smtClean="0"/>
          </a:p>
          <a:p>
            <a:r>
              <a:rPr lang="ko-KR" altLang="en-US" sz="1200" b="1" dirty="0" smtClean="0"/>
              <a:t>④ </a:t>
            </a:r>
            <a:r>
              <a:rPr lang="en-US" altLang="ko-KR" sz="1200" b="1" dirty="0" smtClean="0"/>
              <a:t>Excel Export</a:t>
            </a:r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프로젝트 </a:t>
            </a:r>
            <a:r>
              <a:rPr lang="en-US" altLang="ko-KR" sz="1200" dirty="0" smtClean="0"/>
              <a:t>WBS</a:t>
            </a:r>
            <a:r>
              <a:rPr lang="ko-KR" altLang="en-US" sz="1200" dirty="0" smtClean="0"/>
              <a:t>관리 목록에 등록된 모든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정보를</a:t>
            </a:r>
            <a:r>
              <a:rPr lang="en-US" altLang="ko-KR" sz="1200" dirty="0" smtClean="0"/>
              <a:t> “Excel Export”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버튼을 클릭하여 전체를 다운로드 할 수 있다</a:t>
            </a:r>
            <a:r>
              <a:rPr lang="en-US" altLang="ko-KR" sz="1200" dirty="0" smtClean="0"/>
              <a:t>.</a:t>
            </a:r>
            <a:endParaRPr lang="en-US" altLang="ko-KR" sz="1200" b="1" dirty="0" smtClean="0"/>
          </a:p>
          <a:p>
            <a:pPr marL="228600" indent="-228600"/>
            <a:endParaRPr lang="en-US" altLang="ko-KR" sz="12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프로젝트 진척관리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프로젝트 신규등록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프로젝트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WBS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 기준정보관리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52" name="꺾인 연결선 87"/>
          <p:cNvCxnSpPr>
            <a:stCxn id="53" idx="1"/>
          </p:cNvCxnSpPr>
          <p:nvPr/>
        </p:nvCxnSpPr>
        <p:spPr>
          <a:xfrm rot="10800000" flipV="1">
            <a:off x="1244588" y="3036946"/>
            <a:ext cx="2971856" cy="752094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 flipV="1">
            <a:off x="4216444" y="3005190"/>
            <a:ext cx="144016" cy="63512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 flipH="1" flipV="1">
            <a:off x="1176833" y="4997299"/>
            <a:ext cx="72006" cy="8470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5" name="꺾인 연결선 87"/>
          <p:cNvCxnSpPr>
            <a:stCxn id="44" idx="0"/>
          </p:cNvCxnSpPr>
          <p:nvPr/>
        </p:nvCxnSpPr>
        <p:spPr>
          <a:xfrm rot="16200000" flipH="1">
            <a:off x="1281131" y="5013713"/>
            <a:ext cx="219200" cy="355790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 flipV="1">
            <a:off x="4251970" y="4997302"/>
            <a:ext cx="144016" cy="63512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6" name="직선 화살표 연결선 55"/>
          <p:cNvCxnSpPr>
            <a:stCxn id="55" idx="0"/>
          </p:cNvCxnSpPr>
          <p:nvPr/>
        </p:nvCxnSpPr>
        <p:spPr>
          <a:xfrm>
            <a:off x="4323978" y="5060814"/>
            <a:ext cx="3175" cy="8164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 flipH="1" flipV="1">
            <a:off x="3889834" y="5186655"/>
            <a:ext cx="108011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39" name="꺾인 연결선 87"/>
          <p:cNvCxnSpPr>
            <a:stCxn id="37" idx="0"/>
            <a:endCxn id="8196" idx="0"/>
          </p:cNvCxnSpPr>
          <p:nvPr/>
        </p:nvCxnSpPr>
        <p:spPr>
          <a:xfrm rot="5400000">
            <a:off x="2604247" y="4537680"/>
            <a:ext cx="644899" cy="2034286"/>
          </a:xfrm>
          <a:prstGeom prst="bentConnector3">
            <a:avLst>
              <a:gd name="adj1" fmla="val 1086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00089" y="5877273"/>
            <a:ext cx="101892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직사각형 45"/>
          <p:cNvSpPr/>
          <p:nvPr/>
        </p:nvSpPr>
        <p:spPr>
          <a:xfrm flipH="1" flipV="1">
            <a:off x="4031472" y="5187294"/>
            <a:ext cx="108011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7" name="꺾인 연결선 87"/>
          <p:cNvCxnSpPr>
            <a:stCxn id="46" idx="0"/>
            <a:endCxn id="8195" idx="0"/>
          </p:cNvCxnSpPr>
          <p:nvPr/>
        </p:nvCxnSpPr>
        <p:spPr>
          <a:xfrm rot="5400000">
            <a:off x="3202416" y="4994210"/>
            <a:ext cx="644259" cy="112186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79" y="3573016"/>
            <a:ext cx="2736305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430414"/>
            <a:ext cx="4680000" cy="1005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프로젝트 진척관리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20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제품 기준정보관리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제품 기준정보 관리 목록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기준정보 구성을 통해 개발마스터 좌측에 목록 구성 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</a:t>
            </a:r>
            <a:r>
              <a:rPr lang="ko-KR" altLang="en-US" sz="1200" dirty="0" smtClean="0"/>
              <a:t> 제품명 </a:t>
            </a:r>
            <a:r>
              <a:rPr lang="en-US" altLang="ko-KR" sz="1200" dirty="0" smtClean="0"/>
              <a:t>Link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등록된 </a:t>
            </a:r>
            <a:r>
              <a:rPr lang="en-US" altLang="ko-KR" sz="1200" dirty="0" smtClean="0"/>
              <a:t>Part</a:t>
            </a:r>
            <a:r>
              <a:rPr lang="ko-KR" altLang="en-US" sz="1200" dirty="0" smtClean="0"/>
              <a:t>의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상세페이지 팝업이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호출 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Edit</a:t>
            </a:r>
            <a:r>
              <a:rPr lang="ko-KR" altLang="en-US" sz="1200" dirty="0" smtClean="0"/>
              <a:t>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되고 수정 할 수 있다</a:t>
            </a:r>
            <a:r>
              <a:rPr lang="en-US" altLang="ko-KR" sz="1200" dirty="0" smtClean="0"/>
              <a:t>. </a:t>
            </a:r>
          </a:p>
          <a:p>
            <a:endParaRPr lang="en-US" altLang="ko-KR" sz="1200" b="1" dirty="0" smtClean="0"/>
          </a:p>
          <a:p>
            <a:r>
              <a:rPr lang="ko-KR" altLang="en-US" sz="1200" b="1" dirty="0" smtClean="0"/>
              <a:t>② 제품 기준정보 등록 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제품 기준정보 버튼을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등록 팝업이 호출 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생산공장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제품은 기준 정보의 정보를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가져온다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차종은 </a:t>
            </a:r>
            <a:r>
              <a:rPr lang="ko-KR" altLang="en-US" sz="1200" dirty="0" err="1" smtClean="0"/>
              <a:t>고객사를</a:t>
            </a:r>
            <a:r>
              <a:rPr lang="ko-KR" altLang="en-US" sz="1200" dirty="0" smtClean="0"/>
              <a:t> 제품은 </a:t>
            </a:r>
            <a:r>
              <a:rPr lang="ko-KR" altLang="en-US" sz="1200" dirty="0" err="1" smtClean="0"/>
              <a:t>제품군을</a:t>
            </a:r>
            <a:r>
              <a:rPr lang="ko-KR" altLang="en-US" sz="1200" dirty="0" smtClean="0"/>
              <a:t> 선택해야만 선택이 가능하다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제품을 선택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제목을 입력하고 저장을 하면</a:t>
            </a:r>
            <a:r>
              <a:rPr lang="en-US" altLang="ko-KR" sz="1200" dirty="0" smtClean="0"/>
              <a:t>, 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제품기준정보 관리 목록에서 확인 가능하다</a:t>
            </a:r>
            <a:r>
              <a:rPr lang="en-US" altLang="ko-KR" sz="1200" dirty="0" smtClean="0"/>
              <a:t>.</a:t>
            </a:r>
          </a:p>
          <a:p>
            <a:endParaRPr lang="en-US" altLang="ko-KR" sz="1200" b="1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</a:p>
          <a:p>
            <a:r>
              <a:rPr lang="en-US" altLang="ko-KR" sz="1200" b="1" dirty="0" smtClean="0"/>
              <a:t>  </a:t>
            </a:r>
          </a:p>
          <a:p>
            <a:endParaRPr lang="en-US" altLang="ko-KR" sz="12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프로젝트 진척관리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프로젝트 신규등록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프로젝트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WBS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제품 기준정보관리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52" name="꺾인 연결선 87"/>
          <p:cNvCxnSpPr>
            <a:stCxn id="55" idx="1"/>
          </p:cNvCxnSpPr>
          <p:nvPr/>
        </p:nvCxnSpPr>
        <p:spPr>
          <a:xfrm rot="10800000" flipV="1">
            <a:off x="1640632" y="2895290"/>
            <a:ext cx="1806550" cy="677726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 flipV="1">
            <a:off x="4213872" y="2686060"/>
            <a:ext cx="360040" cy="63512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 flipV="1">
            <a:off x="3447182" y="2865636"/>
            <a:ext cx="497706" cy="593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6" name="직선 화살표 연결선 55"/>
          <p:cNvCxnSpPr/>
          <p:nvPr/>
        </p:nvCxnSpPr>
        <p:spPr>
          <a:xfrm>
            <a:off x="4408686" y="2747020"/>
            <a:ext cx="3175" cy="8164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28335" y="3573016"/>
            <a:ext cx="185163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00672" y="5301208"/>
            <a:ext cx="1368152" cy="124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꺾인 연결선 87"/>
          <p:cNvCxnSpPr>
            <a:stCxn id="26" idx="0"/>
            <a:endCxn id="1026" idx="1"/>
          </p:cNvCxnSpPr>
          <p:nvPr/>
        </p:nvCxnSpPr>
        <p:spPr>
          <a:xfrm rot="16200000" flipH="1">
            <a:off x="477947" y="4399153"/>
            <a:ext cx="1592590" cy="1452860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 flipV="1">
            <a:off x="403796" y="4283569"/>
            <a:ext cx="288032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79" y="3573016"/>
            <a:ext cx="2736305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430414"/>
            <a:ext cx="4680000" cy="1005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7.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프로젝트 진척관리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21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제품 기준정보관리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r>
              <a:rPr lang="ko-KR" altLang="en-US" sz="1200" b="1" dirty="0" smtClean="0"/>
              <a:t>③ 제목 </a:t>
            </a:r>
            <a:r>
              <a:rPr lang="en-US" altLang="ko-KR" sz="1200" b="1" dirty="0" smtClean="0"/>
              <a:t>Link </a:t>
            </a:r>
            <a:r>
              <a:rPr lang="ko-KR" altLang="en-US" sz="1200" b="1" dirty="0" smtClean="0"/>
              <a:t>클릭 시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제품 기준정보 관리 페이지 팝업 호출</a:t>
            </a:r>
            <a:r>
              <a:rPr lang="en-US" altLang="ko-KR" sz="1200" b="1" dirty="0" smtClean="0"/>
              <a:t> </a:t>
            </a:r>
          </a:p>
          <a:p>
            <a:r>
              <a:rPr lang="en-US" altLang="ko-KR" sz="1200" dirty="0" smtClean="0"/>
              <a:t>  &gt; </a:t>
            </a:r>
            <a:r>
              <a:rPr lang="en-US" altLang="ko-KR" sz="1200" dirty="0" err="1" smtClean="0"/>
              <a:t>pdm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등록된 정보를 조회해서 제품 기준정보를 구성한다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   (</a:t>
            </a:r>
            <a:r>
              <a:rPr lang="en-US" altLang="ko-KR" sz="1200" dirty="0" err="1" smtClean="0"/>
              <a:t>pdm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정보 없을 시 제품 기준정보 구성되지 않음</a:t>
            </a:r>
            <a:r>
              <a:rPr lang="en-US" altLang="ko-KR" sz="1200" dirty="0" smtClean="0"/>
              <a:t>)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제품은 기준정보의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정보를 가져온다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차종은 </a:t>
            </a:r>
            <a:r>
              <a:rPr lang="ko-KR" altLang="en-US" sz="1200" dirty="0" err="1" smtClean="0"/>
              <a:t>고객사를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제품은 </a:t>
            </a:r>
            <a:r>
              <a:rPr lang="ko-KR" altLang="en-US" sz="1200" dirty="0" err="1" smtClean="0"/>
              <a:t>제품군을</a:t>
            </a:r>
            <a:r>
              <a:rPr lang="ko-KR" altLang="en-US" sz="1200" dirty="0" smtClean="0"/>
              <a:t> 선택해야만 선택이 가능하다</a:t>
            </a:r>
            <a:r>
              <a:rPr lang="en-US" altLang="ko-KR" sz="1200" dirty="0" smtClean="0"/>
              <a:t>.</a:t>
            </a:r>
            <a:r>
              <a:rPr lang="en-US" altLang="ko-KR" sz="1200" b="1" dirty="0" smtClean="0"/>
              <a:t> </a:t>
            </a:r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우측 목록에서 조건에 맞는 </a:t>
            </a:r>
            <a:r>
              <a:rPr lang="en-US" altLang="ko-KR" sz="1200" dirty="0" smtClean="0"/>
              <a:t>Part</a:t>
            </a:r>
            <a:r>
              <a:rPr lang="ko-KR" altLang="en-US" sz="1200" dirty="0" smtClean="0"/>
              <a:t>를 조회하여 해당하는 </a:t>
            </a:r>
            <a:r>
              <a:rPr lang="en-US" altLang="ko-KR" sz="1200" dirty="0" smtClean="0"/>
              <a:t>Part</a:t>
            </a:r>
            <a:r>
              <a:rPr lang="ko-KR" altLang="en-US" sz="1200" dirty="0" smtClean="0"/>
              <a:t>의 </a:t>
            </a:r>
            <a:endParaRPr lang="en-US" altLang="ko-KR" sz="1200" dirty="0" smtClean="0"/>
          </a:p>
          <a:p>
            <a:r>
              <a:rPr lang="en-US" altLang="ko-KR" sz="1200" dirty="0" smtClean="0"/>
              <a:t>     checkbox</a:t>
            </a:r>
            <a:r>
              <a:rPr lang="ko-KR" altLang="en-US" sz="1200" dirty="0" smtClean="0"/>
              <a:t>를 선택한 후 중간의 </a:t>
            </a:r>
            <a:r>
              <a:rPr lang="en-US" altLang="ko-KR" sz="1200" dirty="0" smtClean="0"/>
              <a:t>‘&lt;&lt;‘ </a:t>
            </a:r>
            <a:r>
              <a:rPr lang="ko-KR" altLang="en-US" sz="1200" dirty="0" smtClean="0"/>
              <a:t>버튼을 클릭하면 연결된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프로젝트로 넘어가고 저장 클릭 시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설정 된다</a:t>
            </a:r>
            <a:r>
              <a:rPr lang="en-US" altLang="ko-KR" sz="1200" dirty="0" smtClean="0"/>
              <a:t>.  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설정된 </a:t>
            </a:r>
            <a:r>
              <a:rPr lang="en-US" altLang="ko-KR" sz="1200" dirty="0" smtClean="0"/>
              <a:t>Part</a:t>
            </a:r>
            <a:r>
              <a:rPr lang="ko-KR" altLang="en-US" sz="1200" dirty="0" smtClean="0"/>
              <a:t>의 왼쪽 </a:t>
            </a:r>
            <a:r>
              <a:rPr lang="en-US" altLang="ko-KR" sz="1200" dirty="0" smtClean="0"/>
              <a:t>checkbox</a:t>
            </a:r>
            <a:r>
              <a:rPr lang="ko-KR" altLang="en-US" sz="1200" dirty="0" smtClean="0"/>
              <a:t>를 선택한 후 중간의 </a:t>
            </a:r>
            <a:r>
              <a:rPr lang="en-US" altLang="ko-KR" sz="1200" dirty="0" smtClean="0"/>
              <a:t>‘&gt;&gt;’ </a:t>
            </a:r>
            <a:r>
              <a:rPr lang="ko-KR" altLang="en-US" sz="1200" dirty="0" smtClean="0"/>
              <a:t>버튼을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클릭하면 설정 해제 </a:t>
            </a:r>
            <a:r>
              <a:rPr lang="ko-KR" altLang="en-US" sz="1200" dirty="0" err="1" smtClean="0"/>
              <a:t>알림창이</a:t>
            </a:r>
            <a:r>
              <a:rPr lang="ko-KR" altLang="en-US" sz="1200" dirty="0" smtClean="0"/>
              <a:t> 뜨며 확인 버튼을 누르면 해제된다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Part</a:t>
            </a:r>
            <a:r>
              <a:rPr lang="ko-KR" altLang="en-US" sz="1200" dirty="0" smtClean="0">
                <a:solidFill>
                  <a:srgbClr val="FF0000"/>
                </a:solidFill>
              </a:rPr>
              <a:t>가 해제 되면</a:t>
            </a:r>
            <a:r>
              <a:rPr lang="en-US" altLang="ko-KR" sz="1200" dirty="0" smtClean="0">
                <a:solidFill>
                  <a:srgbClr val="FF0000"/>
                </a:solidFill>
              </a:rPr>
              <a:t>, </a:t>
            </a:r>
            <a:r>
              <a:rPr lang="ko-KR" altLang="en-US" sz="1200" dirty="0" smtClean="0">
                <a:solidFill>
                  <a:srgbClr val="FF0000"/>
                </a:solidFill>
              </a:rPr>
              <a:t>개발마스터 </a:t>
            </a:r>
            <a:r>
              <a:rPr lang="en-US" altLang="ko-KR" sz="1200" dirty="0" smtClean="0">
                <a:solidFill>
                  <a:srgbClr val="FF0000"/>
                </a:solidFill>
              </a:rPr>
              <a:t>Part </a:t>
            </a:r>
            <a:r>
              <a:rPr lang="ko-KR" altLang="en-US" sz="1200" dirty="0" smtClean="0">
                <a:solidFill>
                  <a:srgbClr val="FF0000"/>
                </a:solidFill>
              </a:rPr>
              <a:t>정보도 같이 삭제 됨 </a:t>
            </a:r>
            <a:r>
              <a:rPr lang="en-US" altLang="ko-KR" sz="1200" dirty="0" smtClean="0">
                <a:solidFill>
                  <a:srgbClr val="FF0000"/>
                </a:solidFill>
              </a:rPr>
              <a:t>※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저장을 누르면 팝업이 사라지고 해당 프로젝트에 설정 값이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저장된다</a:t>
            </a:r>
            <a:r>
              <a:rPr lang="en-US" altLang="ko-KR" sz="1200" dirty="0" smtClean="0"/>
              <a:t>.</a:t>
            </a:r>
          </a:p>
          <a:p>
            <a:endParaRPr lang="en-US" altLang="ko-KR" sz="1200" b="1" dirty="0" smtClean="0"/>
          </a:p>
          <a:p>
            <a:r>
              <a:rPr lang="ko-KR" altLang="en-US" sz="1200" b="1" dirty="0" smtClean="0"/>
              <a:t>④ </a:t>
            </a:r>
            <a:r>
              <a:rPr lang="en-US" altLang="ko-KR" sz="1200" b="1" dirty="0" smtClean="0"/>
              <a:t>Excel Export</a:t>
            </a:r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제품 기준정보관리 목록에 등록된 모든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정보를</a:t>
            </a:r>
            <a:r>
              <a:rPr lang="en-US" altLang="ko-KR" sz="1200" dirty="0" smtClean="0"/>
              <a:t> “Excel Export”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버튼을 클릭하여 전체를 다운로드 할 수 있다</a:t>
            </a:r>
            <a:r>
              <a:rPr lang="en-US" altLang="ko-KR" sz="1200" dirty="0" smtClean="0"/>
              <a:t>.</a:t>
            </a:r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프로젝트 진척관리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프로젝트 신규등록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프로젝트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WBS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제품 기준정보관리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52" name="꺾인 연결선 87"/>
          <p:cNvCxnSpPr>
            <a:stCxn id="55" idx="1"/>
          </p:cNvCxnSpPr>
          <p:nvPr/>
        </p:nvCxnSpPr>
        <p:spPr>
          <a:xfrm rot="10800000" flipV="1">
            <a:off x="1640632" y="2895290"/>
            <a:ext cx="1806550" cy="677726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 flipV="1">
            <a:off x="4213872" y="2686060"/>
            <a:ext cx="360040" cy="63512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 flipV="1">
            <a:off x="3447182" y="2865636"/>
            <a:ext cx="497706" cy="593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6" name="직선 화살표 연결선 55"/>
          <p:cNvCxnSpPr/>
          <p:nvPr/>
        </p:nvCxnSpPr>
        <p:spPr>
          <a:xfrm>
            <a:off x="4408686" y="2747020"/>
            <a:ext cx="3175" cy="8164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28335" y="3573016"/>
            <a:ext cx="185163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00672" y="5301208"/>
            <a:ext cx="1368152" cy="124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꺾인 연결선 87"/>
          <p:cNvCxnSpPr>
            <a:stCxn id="26" idx="0"/>
            <a:endCxn id="1026" idx="1"/>
          </p:cNvCxnSpPr>
          <p:nvPr/>
        </p:nvCxnSpPr>
        <p:spPr>
          <a:xfrm rot="16200000" flipH="1">
            <a:off x="477947" y="4399153"/>
            <a:ext cx="1592590" cy="1452860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 flipV="1">
            <a:off x="403796" y="4283569"/>
            <a:ext cx="288032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4649" y="5373216"/>
            <a:ext cx="1512168" cy="95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4648" y="4365104"/>
            <a:ext cx="1512168" cy="953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472" y="2420888"/>
            <a:ext cx="4680000" cy="126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84648" y="3429000"/>
            <a:ext cx="1512168" cy="8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0472" y="3429000"/>
            <a:ext cx="1512168" cy="8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8.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설계품질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22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DFMEA 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</a:t>
            </a:r>
            <a:r>
              <a:rPr lang="en-US" altLang="ko-KR" sz="1200" b="1" dirty="0" smtClean="0"/>
              <a:t>DFMEA</a:t>
            </a:r>
            <a:r>
              <a:rPr lang="ko-KR" altLang="en-US" sz="1200" b="1" dirty="0" smtClean="0"/>
              <a:t>관리 목록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제목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등록된 을지 상세페이지가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되고 수정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r>
              <a:rPr lang="ko-KR" altLang="en-US" sz="1200" b="1" dirty="0" smtClean="0"/>
              <a:t>② </a:t>
            </a:r>
            <a:r>
              <a:rPr lang="en-US" altLang="ko-KR" sz="1200" b="1" dirty="0" smtClean="0"/>
              <a:t>DFMEA </a:t>
            </a:r>
            <a:r>
              <a:rPr lang="ko-KR" altLang="en-US" sz="1200" b="1" dirty="0" smtClean="0"/>
              <a:t>을지 등록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DFMEA </a:t>
            </a:r>
            <a:r>
              <a:rPr lang="ko-KR" altLang="en-US" sz="1200" dirty="0" smtClean="0"/>
              <a:t>을지 등록 버튼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을지 정보입력 팝업이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제품은 기준정보의 정보를 가져온다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차종은 </a:t>
            </a:r>
            <a:r>
              <a:rPr lang="ko-KR" altLang="en-US" sz="1200" dirty="0" err="1" smtClean="0"/>
              <a:t>고객사를</a:t>
            </a:r>
            <a:r>
              <a:rPr lang="ko-KR" altLang="en-US" sz="1200" dirty="0" smtClean="0"/>
              <a:t> 제품은 </a:t>
            </a:r>
            <a:r>
              <a:rPr lang="ko-KR" altLang="en-US" sz="1200" dirty="0" err="1" smtClean="0"/>
              <a:t>제품군을</a:t>
            </a:r>
            <a:r>
              <a:rPr lang="ko-KR" altLang="en-US" sz="1200" dirty="0" smtClean="0"/>
              <a:t> 선택해야만 선택이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제품을 선택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제목 입력 후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저장을 누르면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저장되고 </a:t>
            </a:r>
            <a:r>
              <a:rPr lang="en-US" altLang="ko-KR" sz="1200" dirty="0" smtClean="0"/>
              <a:t>DFMEA </a:t>
            </a:r>
            <a:r>
              <a:rPr lang="ko-KR" altLang="en-US" sz="1200" dirty="0" smtClean="0"/>
              <a:t>관리 목록에서 저장된 데이터를 확인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</a:t>
            </a:r>
          </a:p>
          <a:p>
            <a:pPr marL="228600" indent="-228600"/>
            <a:r>
              <a:rPr lang="ko-KR" altLang="en-US" sz="1200" b="1" dirty="0" smtClean="0"/>
              <a:t>③ 기능 블록도</a:t>
            </a:r>
            <a:r>
              <a:rPr lang="en-US" altLang="ko-KR" sz="1200" b="1" dirty="0" smtClean="0"/>
              <a:t>, RPN </a:t>
            </a:r>
            <a:r>
              <a:rPr lang="ko-KR" altLang="en-US" sz="1200" b="1" dirty="0" smtClean="0"/>
              <a:t>산정기준 등록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DFMEA </a:t>
            </a:r>
            <a:r>
              <a:rPr lang="ko-KR" altLang="en-US" sz="1200" dirty="0" smtClean="0"/>
              <a:t>관리 목록에서 정보를 선택하고 기능 블록도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RPN </a:t>
            </a:r>
            <a:r>
              <a:rPr lang="ko-KR" altLang="en-US" sz="1200" dirty="0" smtClean="0"/>
              <a:t>산정기준 등록 버튼을 누르면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파일 첨부 팝업이 호출 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관련된 파일을 </a:t>
            </a:r>
            <a:r>
              <a:rPr lang="en-US" altLang="ko-KR" sz="1200" dirty="0" smtClean="0"/>
              <a:t>Drag &amp; Drop</a:t>
            </a:r>
            <a:r>
              <a:rPr lang="ko-KR" altLang="en-US" sz="1200" dirty="0" smtClean="0"/>
              <a:t>하여 지정한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위치에 놓으면 파일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첨부 목록에 확인이 가능하다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</a:rPr>
              <a:t>. ※</a:t>
            </a:r>
          </a:p>
          <a:p>
            <a:endParaRPr lang="en-US" altLang="ko-KR" sz="1200" dirty="0" smtClean="0"/>
          </a:p>
          <a:p>
            <a:pPr marL="228600" indent="-228600"/>
            <a:endParaRPr lang="en-US" altLang="ko-KR" sz="1200" b="1" dirty="0" smtClean="0"/>
          </a:p>
          <a:p>
            <a:endParaRPr lang="en-US" altLang="ko-KR" sz="12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설계품질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DFMEA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27" name="꺾인 연결선 87"/>
          <p:cNvCxnSpPr>
            <a:stCxn id="29" idx="0"/>
          </p:cNvCxnSpPr>
          <p:nvPr/>
        </p:nvCxnSpPr>
        <p:spPr>
          <a:xfrm rot="5400000">
            <a:off x="1595711" y="2441624"/>
            <a:ext cx="348137" cy="162661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 flipV="1">
            <a:off x="1863006" y="3027905"/>
            <a:ext cx="1440160" cy="5295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0" name="꺾인 연결선 87"/>
          <p:cNvCxnSpPr>
            <a:stCxn id="41" idx="2"/>
          </p:cNvCxnSpPr>
          <p:nvPr/>
        </p:nvCxnSpPr>
        <p:spPr>
          <a:xfrm rot="5400000">
            <a:off x="2943772" y="3085291"/>
            <a:ext cx="1144912" cy="439159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3573333" y="2686695"/>
            <a:ext cx="324947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805112" y="4099297"/>
            <a:ext cx="144016" cy="117727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8" name="직선 화살표 연결선 47"/>
          <p:cNvCxnSpPr>
            <a:stCxn id="47" idx="3"/>
          </p:cNvCxnSpPr>
          <p:nvPr/>
        </p:nvCxnSpPr>
        <p:spPr>
          <a:xfrm flipV="1">
            <a:off x="949128" y="4149080"/>
            <a:ext cx="835520" cy="90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87"/>
          <p:cNvCxnSpPr>
            <a:stCxn id="62" idx="2"/>
          </p:cNvCxnSpPr>
          <p:nvPr/>
        </p:nvCxnSpPr>
        <p:spPr>
          <a:xfrm rot="5400000">
            <a:off x="2384031" y="3645032"/>
            <a:ext cx="3121546" cy="1296312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3947829" y="2686696"/>
            <a:ext cx="37138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4376936" y="2686696"/>
            <a:ext cx="43204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82" name="꺾인 연결선 87"/>
          <p:cNvCxnSpPr>
            <a:stCxn id="52" idx="2"/>
          </p:cNvCxnSpPr>
          <p:nvPr/>
        </p:nvCxnSpPr>
        <p:spPr>
          <a:xfrm rot="5400000">
            <a:off x="2658145" y="3371087"/>
            <a:ext cx="2114050" cy="836707"/>
          </a:xfrm>
          <a:prstGeom prst="bentConnector3">
            <a:avLst>
              <a:gd name="adj1" fmla="val 100012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4649" y="5373216"/>
            <a:ext cx="1512168" cy="95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4648" y="4365104"/>
            <a:ext cx="1512168" cy="953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472" y="2420888"/>
            <a:ext cx="4680000" cy="126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84648" y="3429000"/>
            <a:ext cx="1512168" cy="8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0472" y="3429000"/>
            <a:ext cx="1512168" cy="8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8.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설계품질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DFMEA 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④ </a:t>
            </a:r>
            <a:r>
              <a:rPr lang="en-US" altLang="ko-KR" sz="1200" b="1" dirty="0" smtClean="0"/>
              <a:t>WBS Task </a:t>
            </a:r>
            <a:r>
              <a:rPr lang="ko-KR" altLang="en-US" sz="1200" b="1" dirty="0" smtClean="0"/>
              <a:t>연결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연결을 원하는 </a:t>
            </a:r>
            <a:r>
              <a:rPr lang="en-US" altLang="ko-KR" sz="1200" dirty="0" smtClean="0"/>
              <a:t>DFMEA </a:t>
            </a:r>
            <a:r>
              <a:rPr lang="ko-KR" altLang="en-US" sz="1200" dirty="0" smtClean="0"/>
              <a:t>을지를 선택한 후</a:t>
            </a:r>
            <a:r>
              <a:rPr lang="en-US" altLang="ko-KR" sz="1200" dirty="0" smtClean="0"/>
              <a:t>, WBS Task </a:t>
            </a:r>
            <a:r>
              <a:rPr lang="ko-KR" altLang="en-US" sz="1200" dirty="0" smtClean="0"/>
              <a:t>연결 버튼을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누르면</a:t>
            </a:r>
            <a:r>
              <a:rPr lang="en-US" altLang="ko-KR" sz="1200" dirty="0" smtClean="0"/>
              <a:t>, WBS Task </a:t>
            </a:r>
            <a:r>
              <a:rPr lang="ko-KR" altLang="en-US" sz="1200" dirty="0" smtClean="0"/>
              <a:t>연결 팝업이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연결 하고자 하는 프로젝트 </a:t>
            </a:r>
            <a:r>
              <a:rPr lang="en-US" altLang="ko-KR" sz="1200" dirty="0" smtClean="0"/>
              <a:t>Task</a:t>
            </a:r>
            <a:r>
              <a:rPr lang="ko-KR" altLang="en-US" sz="1200" dirty="0" smtClean="0"/>
              <a:t>를 선택한 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연결을 클릭하면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WBS Task</a:t>
            </a:r>
            <a:r>
              <a:rPr lang="ko-KR" altLang="en-US" sz="1200" dirty="0" smtClean="0"/>
              <a:t>에 연결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(</a:t>
            </a:r>
            <a:r>
              <a:rPr lang="ko-KR" altLang="en-US" sz="1200" dirty="0" smtClean="0"/>
              <a:t>연결된 프로젝트는 </a:t>
            </a:r>
            <a:r>
              <a:rPr lang="en-US" altLang="ko-KR" sz="1200" dirty="0" smtClean="0"/>
              <a:t>WBS</a:t>
            </a:r>
            <a:r>
              <a:rPr lang="ko-KR" altLang="en-US" sz="1200" dirty="0" smtClean="0"/>
              <a:t>의 </a:t>
            </a:r>
            <a:r>
              <a:rPr lang="en-US" altLang="ko-KR" sz="1200" dirty="0" smtClean="0"/>
              <a:t>Task </a:t>
            </a:r>
            <a:r>
              <a:rPr lang="ko-KR" altLang="en-US" sz="1200" dirty="0" smtClean="0"/>
              <a:t>연결 팝업에서 확인가능</a:t>
            </a:r>
            <a:r>
              <a:rPr lang="en-US" altLang="ko-KR" sz="1200" dirty="0" smtClean="0"/>
              <a:t>)</a:t>
            </a:r>
          </a:p>
          <a:p>
            <a:pPr marL="228600" indent="-228600"/>
            <a:endParaRPr lang="en-US" altLang="ko-KR" sz="1200" dirty="0" smtClean="0"/>
          </a:p>
          <a:p>
            <a:pPr marL="228600" indent="-228600"/>
            <a:endParaRPr lang="en-US" altLang="ko-KR" sz="1200" b="1" dirty="0" smtClean="0"/>
          </a:p>
          <a:p>
            <a:endParaRPr lang="en-US" altLang="ko-KR" sz="12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설계품질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DFMEA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27" name="꺾인 연결선 87"/>
          <p:cNvCxnSpPr>
            <a:stCxn id="29" idx="0"/>
          </p:cNvCxnSpPr>
          <p:nvPr/>
        </p:nvCxnSpPr>
        <p:spPr>
          <a:xfrm rot="5400000">
            <a:off x="1595711" y="2441624"/>
            <a:ext cx="348137" cy="162661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 flipV="1">
            <a:off x="1863006" y="3027905"/>
            <a:ext cx="1440160" cy="5295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0" name="꺾인 연결선 87"/>
          <p:cNvCxnSpPr>
            <a:stCxn id="41" idx="2"/>
          </p:cNvCxnSpPr>
          <p:nvPr/>
        </p:nvCxnSpPr>
        <p:spPr>
          <a:xfrm rot="5400000">
            <a:off x="2943772" y="3085291"/>
            <a:ext cx="1144912" cy="439159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3573333" y="2686695"/>
            <a:ext cx="324947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805112" y="4099297"/>
            <a:ext cx="144016" cy="117727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8" name="직선 화살표 연결선 47"/>
          <p:cNvCxnSpPr>
            <a:stCxn id="47" idx="3"/>
          </p:cNvCxnSpPr>
          <p:nvPr/>
        </p:nvCxnSpPr>
        <p:spPr>
          <a:xfrm flipV="1">
            <a:off x="949128" y="4149080"/>
            <a:ext cx="835520" cy="90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87"/>
          <p:cNvCxnSpPr>
            <a:stCxn id="62" idx="2"/>
          </p:cNvCxnSpPr>
          <p:nvPr/>
        </p:nvCxnSpPr>
        <p:spPr>
          <a:xfrm rot="5400000">
            <a:off x="2384031" y="3645032"/>
            <a:ext cx="3121546" cy="1296312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3947829" y="2686696"/>
            <a:ext cx="37138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4376936" y="2686696"/>
            <a:ext cx="43204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82" name="꺾인 연결선 87"/>
          <p:cNvCxnSpPr>
            <a:stCxn id="52" idx="2"/>
          </p:cNvCxnSpPr>
          <p:nvPr/>
        </p:nvCxnSpPr>
        <p:spPr>
          <a:xfrm rot="5400000">
            <a:off x="2658145" y="3371087"/>
            <a:ext cx="2114050" cy="836707"/>
          </a:xfrm>
          <a:prstGeom prst="bentConnector3">
            <a:avLst>
              <a:gd name="adj1" fmla="val 100012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124" y="2420888"/>
            <a:ext cx="5957996" cy="2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8.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설계품질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24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6249144" y="1772816"/>
            <a:ext cx="0" cy="446449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5976664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49144" y="1772816"/>
            <a:ext cx="3312368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DFMEA 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249144" y="2348880"/>
            <a:ext cx="3656856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</a:t>
            </a:r>
            <a:r>
              <a:rPr lang="en-US" altLang="ko-KR" sz="1200" b="1" dirty="0" smtClean="0"/>
              <a:t>DFMEA </a:t>
            </a:r>
            <a:r>
              <a:rPr lang="ko-KR" altLang="en-US" sz="1200" b="1" dirty="0" smtClean="0"/>
              <a:t>상세페이지 행 추가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등록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DFMEA </a:t>
            </a:r>
            <a:r>
              <a:rPr lang="ko-KR" altLang="en-US" sz="1200" dirty="0" smtClean="0"/>
              <a:t>목록 우측 폴더 이미지 클릭하면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DFMEA </a:t>
            </a:r>
            <a:r>
              <a:rPr lang="ko-KR" altLang="en-US" sz="1200" dirty="0" smtClean="0"/>
              <a:t>상세페이지 팝업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팝업 하단에 </a:t>
            </a:r>
            <a:r>
              <a:rPr lang="en-US" altLang="ko-KR" sz="1200" dirty="0" smtClean="0"/>
              <a:t>Edit</a:t>
            </a:r>
            <a:r>
              <a:rPr lang="ko-KR" altLang="en-US" sz="1200" dirty="0" smtClean="0"/>
              <a:t> 버튼을 클릭하면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Edit Mode</a:t>
            </a:r>
            <a:r>
              <a:rPr lang="ko-KR" altLang="en-US" sz="1200" dirty="0" smtClean="0"/>
              <a:t>로 전환되고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전환된 팝업 우측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상단에 삭제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추가 버튼으로 행 추가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삭제를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진행 할 수 있다</a:t>
            </a:r>
            <a:r>
              <a:rPr lang="en-US" altLang="ko-KR" sz="1200" dirty="0" smtClean="0"/>
              <a:t>. </a:t>
            </a:r>
          </a:p>
          <a:p>
            <a:pPr marL="228600" indent="-228600"/>
            <a:endParaRPr lang="en-US" altLang="ko-KR" sz="1200" dirty="0" smtClean="0"/>
          </a:p>
          <a:p>
            <a:r>
              <a:rPr lang="ko-KR" altLang="en-US" sz="1200" b="1" dirty="0" smtClean="0"/>
              <a:t>② </a:t>
            </a:r>
            <a:r>
              <a:rPr lang="en-US" altLang="ko-KR" sz="1200" b="1" dirty="0" smtClean="0"/>
              <a:t>DFMEA </a:t>
            </a:r>
            <a:r>
              <a:rPr lang="ko-KR" altLang="en-US" sz="1200" b="1" dirty="0" smtClean="0"/>
              <a:t>데이터 입력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Edit Mode </a:t>
            </a:r>
            <a:r>
              <a:rPr lang="ko-KR" altLang="en-US" sz="1200" dirty="0" smtClean="0"/>
              <a:t>전환 후 처리 가능하다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추가된 행의 </a:t>
            </a:r>
            <a:r>
              <a:rPr lang="ko-KR" altLang="en-US" sz="1200" dirty="0" err="1" smtClean="0"/>
              <a:t>대분류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중분류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잠재적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고장영향은 기준정보에 입력된 정보를 </a:t>
            </a:r>
            <a:endParaRPr lang="en-US" altLang="ko-KR" sz="1200" dirty="0" smtClean="0"/>
          </a:p>
          <a:p>
            <a:r>
              <a:rPr lang="ko-KR" altLang="en-US" sz="1200" dirty="0" smtClean="0"/>
              <a:t>     조회해서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설정한다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err="1" smtClean="0"/>
              <a:t>대분류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중분류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잠재적 고장 </a:t>
            </a:r>
            <a:r>
              <a:rPr lang="ko-KR" altLang="en-US" sz="1200" dirty="0" err="1" smtClean="0"/>
              <a:t>영향별</a:t>
            </a:r>
            <a:r>
              <a:rPr lang="ko-KR" altLang="en-US" sz="1200" dirty="0" smtClean="0"/>
              <a:t> </a:t>
            </a:r>
            <a:r>
              <a:rPr lang="en-US" altLang="ko-KR" sz="1200" dirty="0" err="1" smtClean="0"/>
              <a:t>Part_No</a:t>
            </a:r>
            <a:r>
              <a:rPr lang="en-US" altLang="ko-KR" sz="1200" dirty="0" smtClean="0"/>
              <a:t>,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기타 정보를 입력한다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다른 항목은 잠재적 고장영향 기준정보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설정 시 기준정보에 설정된 기본 값으로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입력된다</a:t>
            </a:r>
            <a:r>
              <a:rPr lang="en-US" altLang="ko-KR" sz="1200" dirty="0" smtClean="0"/>
              <a:t>.  </a:t>
            </a:r>
            <a:r>
              <a:rPr lang="ko-KR" altLang="en-US" sz="1200" dirty="0" smtClean="0"/>
              <a:t>기본으로 설정된 값에 추가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수정</a:t>
            </a:r>
            <a:r>
              <a:rPr lang="en-US" altLang="ko-KR" sz="1200" dirty="0" smtClean="0"/>
              <a:t>,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삭제가 가능하다</a:t>
            </a:r>
            <a:r>
              <a:rPr lang="en-US" altLang="ko-KR" sz="1200" dirty="0" smtClean="0"/>
              <a:t>. </a:t>
            </a:r>
          </a:p>
          <a:p>
            <a:endParaRPr lang="en-US" altLang="ko-KR" sz="12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설계품질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DFMEA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 flipV="1">
            <a:off x="1098191" y="3549426"/>
            <a:ext cx="108012" cy="127347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0" name="꺾인 연결선 87"/>
          <p:cNvCxnSpPr>
            <a:stCxn id="40" idx="3"/>
          </p:cNvCxnSpPr>
          <p:nvPr/>
        </p:nvCxnSpPr>
        <p:spPr>
          <a:xfrm>
            <a:off x="3402447" y="3613099"/>
            <a:ext cx="398425" cy="1832125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/>
          <p:cNvCxnSpPr>
            <a:stCxn id="44" idx="0"/>
          </p:cNvCxnSpPr>
          <p:nvPr/>
        </p:nvCxnSpPr>
        <p:spPr>
          <a:xfrm>
            <a:off x="1152197" y="3676773"/>
            <a:ext cx="2919" cy="2671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06" y="3943090"/>
            <a:ext cx="1537952" cy="14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59682" y="3943090"/>
            <a:ext cx="1716732" cy="146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직사각형 38"/>
          <p:cNvSpPr/>
          <p:nvPr/>
        </p:nvSpPr>
        <p:spPr>
          <a:xfrm flipV="1">
            <a:off x="2039346" y="3549426"/>
            <a:ext cx="108012" cy="127347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 flipV="1">
            <a:off x="3294435" y="3549426"/>
            <a:ext cx="108012" cy="127347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2" name="직선 화살표 연결선 41"/>
          <p:cNvCxnSpPr>
            <a:stCxn id="39" idx="0"/>
          </p:cNvCxnSpPr>
          <p:nvPr/>
        </p:nvCxnSpPr>
        <p:spPr>
          <a:xfrm>
            <a:off x="2093352" y="3676773"/>
            <a:ext cx="3676" cy="2671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06" y="5445224"/>
            <a:ext cx="4176464" cy="1247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20888"/>
            <a:ext cx="4680000" cy="126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56" y="3187577"/>
            <a:ext cx="4968552" cy="1906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8.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설계품질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25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5732388" y="177916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5472608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81192" y="1772816"/>
            <a:ext cx="28803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DFMEA 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817096" y="2348880"/>
            <a:ext cx="4088904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</a:t>
            </a:r>
            <a:r>
              <a:rPr lang="en-US" altLang="ko-KR" sz="1200" b="1" dirty="0" smtClean="0"/>
              <a:t>DFMEA </a:t>
            </a:r>
            <a:r>
              <a:rPr lang="ko-KR" altLang="en-US" sz="1200" b="1" dirty="0" smtClean="0"/>
              <a:t>상세페이지 </a:t>
            </a:r>
            <a:r>
              <a:rPr lang="ko-KR" altLang="en-US" sz="1200" b="1" dirty="0" err="1" smtClean="0"/>
              <a:t>설변</a:t>
            </a:r>
            <a:r>
              <a:rPr lang="ko-KR" altLang="en-US" sz="1200" b="1" dirty="0" smtClean="0"/>
              <a:t> 등록 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DFMEA </a:t>
            </a:r>
            <a:r>
              <a:rPr lang="ko-KR" altLang="en-US" sz="1200" dirty="0" smtClean="0"/>
              <a:t>상세페이지에서 </a:t>
            </a:r>
            <a:r>
              <a:rPr lang="ko-KR" altLang="en-US" sz="1200" dirty="0" err="1" smtClean="0"/>
              <a:t>설변</a:t>
            </a:r>
            <a:r>
              <a:rPr lang="ko-KR" altLang="en-US" sz="1200" dirty="0" smtClean="0"/>
              <a:t> 등록 할 행을 선택한 후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우측 상단의 </a:t>
            </a:r>
            <a:r>
              <a:rPr lang="ko-KR" altLang="en-US" sz="1200" dirty="0" err="1" smtClean="0"/>
              <a:t>설변</a:t>
            </a:r>
            <a:r>
              <a:rPr lang="ko-KR" altLang="en-US" sz="1200" dirty="0" smtClean="0"/>
              <a:t> 등록 버튼을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설변</a:t>
            </a:r>
            <a:r>
              <a:rPr lang="ko-KR" altLang="en-US" sz="1200" dirty="0" smtClean="0"/>
              <a:t> 등록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팝업이 호출된다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각종 정보를 입력 후 저장을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저장 된다 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err="1" smtClean="0"/>
              <a:t>설변</a:t>
            </a:r>
            <a:r>
              <a:rPr lang="ko-KR" altLang="en-US" sz="1200" dirty="0" smtClean="0"/>
              <a:t> 등록을 한 행의 우측에 파란색 폴더 이미지를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설변</a:t>
            </a:r>
            <a:r>
              <a:rPr lang="ko-KR" altLang="en-US" sz="1200" dirty="0" smtClean="0"/>
              <a:t> 변경사항 이력 팝업이 호출 되고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지금까지 입력되었던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설변</a:t>
            </a:r>
            <a:r>
              <a:rPr lang="ko-KR" altLang="en-US" sz="1200" dirty="0" smtClean="0"/>
              <a:t> 입력사항 이력을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확인 할 수 있다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DFMEA </a:t>
            </a:r>
            <a:r>
              <a:rPr lang="ko-KR" altLang="en-US" sz="1200" dirty="0" smtClean="0"/>
              <a:t>상세페이지 목록에 확인되는 </a:t>
            </a:r>
            <a:r>
              <a:rPr lang="ko-KR" altLang="en-US" sz="1200" dirty="0" err="1" smtClean="0"/>
              <a:t>설변</a:t>
            </a:r>
            <a:r>
              <a:rPr lang="ko-KR" altLang="en-US" sz="1200" dirty="0" smtClean="0"/>
              <a:t> 정보는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가장 최신에 입력된 정보를 보여준다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설계품질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DFMEA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42753" y="3908678"/>
            <a:ext cx="7200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0" y="3717032"/>
            <a:ext cx="216024" cy="2160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41" name="꺾인 연결선 87"/>
          <p:cNvCxnSpPr>
            <a:stCxn id="42" idx="3"/>
            <a:endCxn id="11266" idx="3"/>
          </p:cNvCxnSpPr>
          <p:nvPr/>
        </p:nvCxnSpPr>
        <p:spPr>
          <a:xfrm>
            <a:off x="4755073" y="2971345"/>
            <a:ext cx="269935" cy="1169531"/>
          </a:xfrm>
          <a:prstGeom prst="bentConnector3">
            <a:avLst>
              <a:gd name="adj1" fmla="val 184687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4660206" y="2936849"/>
            <a:ext cx="94867" cy="68991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456" y="4437112"/>
            <a:ext cx="4824536" cy="1851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456" y="5805264"/>
            <a:ext cx="1986186" cy="88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97632" y="5757814"/>
            <a:ext cx="864000" cy="92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타원 50"/>
          <p:cNvSpPr/>
          <p:nvPr/>
        </p:nvSpPr>
        <p:spPr>
          <a:xfrm>
            <a:off x="4398144" y="4581128"/>
            <a:ext cx="216024" cy="2160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4624710" y="4711876"/>
            <a:ext cx="167831" cy="48193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61" name="직선 화살표 연결선 60"/>
          <p:cNvCxnSpPr/>
          <p:nvPr/>
        </p:nvCxnSpPr>
        <p:spPr>
          <a:xfrm flipV="1">
            <a:off x="4787430" y="4731494"/>
            <a:ext cx="245739" cy="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4669730" y="5661248"/>
            <a:ext cx="94869" cy="216024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76017" y="5758656"/>
            <a:ext cx="864096" cy="92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직사각형 70"/>
          <p:cNvSpPr/>
          <p:nvPr/>
        </p:nvSpPr>
        <p:spPr>
          <a:xfrm flipV="1">
            <a:off x="200472" y="6187527"/>
            <a:ext cx="576064" cy="49784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72" name="꺾인 연결선 87"/>
          <p:cNvCxnSpPr>
            <a:stCxn id="71" idx="0"/>
          </p:cNvCxnSpPr>
          <p:nvPr/>
        </p:nvCxnSpPr>
        <p:spPr>
          <a:xfrm rot="16200000" flipH="1">
            <a:off x="1172580" y="5553235"/>
            <a:ext cx="216024" cy="1584176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/>
          <p:cNvSpPr/>
          <p:nvPr/>
        </p:nvSpPr>
        <p:spPr>
          <a:xfrm>
            <a:off x="2442245" y="6560269"/>
            <a:ext cx="72008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80" name="꺾인 연결선 87"/>
          <p:cNvCxnSpPr>
            <a:stCxn id="75" idx="2"/>
            <a:endCxn id="2066" idx="2"/>
          </p:cNvCxnSpPr>
          <p:nvPr/>
        </p:nvCxnSpPr>
        <p:spPr>
          <a:xfrm rot="16200000" flipH="1">
            <a:off x="2916762" y="6193764"/>
            <a:ext cx="52790" cy="929816"/>
          </a:xfrm>
          <a:prstGeom prst="bentConnector3">
            <a:avLst>
              <a:gd name="adj1" fmla="val 322533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87"/>
          <p:cNvCxnSpPr>
            <a:stCxn id="63" idx="2"/>
          </p:cNvCxnSpPr>
          <p:nvPr/>
        </p:nvCxnSpPr>
        <p:spPr>
          <a:xfrm rot="5400000">
            <a:off x="3901363" y="5637534"/>
            <a:ext cx="576065" cy="1055540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44058" y="4509121"/>
            <a:ext cx="1296144" cy="12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287" y="2463755"/>
            <a:ext cx="4680000" cy="119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시작개발관리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개발일정관리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개발일정 관리 목록 </a:t>
            </a:r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갑지</a:t>
            </a:r>
            <a:r>
              <a:rPr lang="ko-KR" altLang="en-US" sz="1200" b="1" dirty="0" smtClean="0"/>
              <a:t> 등록일 기준으로 목록 구성</a:t>
            </a:r>
            <a:r>
              <a:rPr lang="en-US" altLang="ko-KR" sz="1200" b="1" dirty="0" smtClean="0"/>
              <a:t>)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제품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등록된 </a:t>
            </a:r>
            <a:r>
              <a:rPr lang="ko-KR" altLang="en-US" sz="1200" dirty="0" err="1" smtClean="0"/>
              <a:t>갑지</a:t>
            </a:r>
            <a:r>
              <a:rPr lang="ko-KR" altLang="en-US" sz="1200" dirty="0" smtClean="0"/>
              <a:t> 상세페이지가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되고 수정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r>
              <a:rPr lang="ko-KR" altLang="en-US" sz="1200" b="1" dirty="0" smtClean="0"/>
              <a:t>② 개발일정 </a:t>
            </a:r>
            <a:r>
              <a:rPr lang="ko-KR" altLang="en-US" sz="1200" b="1" dirty="0" err="1" smtClean="0"/>
              <a:t>갑지</a:t>
            </a:r>
            <a:r>
              <a:rPr lang="ko-KR" altLang="en-US" sz="1200" b="1" dirty="0" smtClean="0"/>
              <a:t> 등록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개발일정 </a:t>
            </a:r>
            <a:r>
              <a:rPr lang="ko-KR" altLang="en-US" sz="1200" dirty="0" err="1" smtClean="0"/>
              <a:t>갑지</a:t>
            </a:r>
            <a:r>
              <a:rPr lang="ko-KR" altLang="en-US" sz="1200" dirty="0" smtClean="0"/>
              <a:t> 등록 버튼 클릭하면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갑지</a:t>
            </a:r>
            <a:r>
              <a:rPr lang="ko-KR" altLang="en-US" sz="1200" dirty="0" smtClean="0"/>
              <a:t> 정보입력 팝업이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제품은 기준정보의 정보를 가져온다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차종은 </a:t>
            </a:r>
            <a:r>
              <a:rPr lang="ko-KR" altLang="en-US" sz="1200" dirty="0" err="1" smtClean="0"/>
              <a:t>고객사를</a:t>
            </a:r>
            <a:r>
              <a:rPr lang="ko-KR" altLang="en-US" sz="1200" dirty="0" smtClean="0"/>
              <a:t> 제품은 </a:t>
            </a:r>
            <a:r>
              <a:rPr lang="ko-KR" altLang="en-US" sz="1200" dirty="0" err="1" smtClean="0"/>
              <a:t>제품군을</a:t>
            </a:r>
            <a:r>
              <a:rPr lang="ko-KR" altLang="en-US" sz="1200" dirty="0" smtClean="0"/>
              <a:t> 선택해야만 선택이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시작업체 입력 시 돋보기 버튼을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시작업체 조회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팝업이 호출 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팝업 창에서 연관된 시작업체를 조회 후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선택하면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입력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각종 정보를 입력 후 저장을 누르면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저장되고 개발일정 목록에서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저장된 데이터를 확인 할 수 있다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시작개발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개발일정 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입고관리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8704" y="3371851"/>
            <a:ext cx="198848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0472" y="3371850"/>
            <a:ext cx="2016224" cy="1168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직사각형 20"/>
          <p:cNvSpPr/>
          <p:nvPr/>
        </p:nvSpPr>
        <p:spPr>
          <a:xfrm flipV="1">
            <a:off x="4501111" y="2720827"/>
            <a:ext cx="353690" cy="7200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2" name="꺾인 연결선 87"/>
          <p:cNvCxnSpPr>
            <a:stCxn id="21" idx="0"/>
            <a:endCxn id="4099" idx="3"/>
          </p:cNvCxnSpPr>
          <p:nvPr/>
        </p:nvCxnSpPr>
        <p:spPr>
          <a:xfrm rot="5400000">
            <a:off x="3900035" y="3169993"/>
            <a:ext cx="1155079" cy="400764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 flipV="1">
            <a:off x="1568624" y="3153666"/>
            <a:ext cx="576063" cy="7200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39" name="직선 화살표 연결선 38"/>
          <p:cNvCxnSpPr/>
          <p:nvPr/>
        </p:nvCxnSpPr>
        <p:spPr>
          <a:xfrm>
            <a:off x="1862211" y="3221707"/>
            <a:ext cx="0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 flipV="1">
            <a:off x="1016370" y="4293096"/>
            <a:ext cx="178101" cy="13131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2" name="꺾인 연결선 87"/>
          <p:cNvCxnSpPr>
            <a:stCxn id="41" idx="0"/>
            <a:endCxn id="4099" idx="2"/>
          </p:cNvCxnSpPr>
          <p:nvPr/>
        </p:nvCxnSpPr>
        <p:spPr>
          <a:xfrm rot="16200000" flipH="1">
            <a:off x="2144401" y="3385431"/>
            <a:ext cx="99567" cy="2177527"/>
          </a:xfrm>
          <a:prstGeom prst="bentConnector3">
            <a:avLst>
              <a:gd name="adj1" fmla="val 32959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3645024"/>
            <a:ext cx="3231910" cy="1528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4287" y="2463755"/>
            <a:ext cx="4680000" cy="119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시작개발관리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27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개발일정관리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개발일정 관리 상세페이지 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개발일정 목록 상세항목의 폴더 아이콘을 클릭하면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개발일정 상세페이지 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(</a:t>
            </a:r>
            <a:r>
              <a:rPr lang="ko-KR" altLang="en-US" sz="1200" dirty="0" smtClean="0"/>
              <a:t>상세페이지 내 정보 유무에 따라 색이 다르다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en-US" altLang="ko-KR" sz="1200" dirty="0" err="1" smtClean="0"/>
              <a:t>pdm</a:t>
            </a:r>
            <a:r>
              <a:rPr lang="ko-KR" altLang="en-US" sz="1200" dirty="0" smtClean="0"/>
              <a:t> 시작 </a:t>
            </a:r>
            <a:r>
              <a:rPr lang="en-US" altLang="ko-KR" sz="1200" dirty="0" smtClean="0"/>
              <a:t>Part</a:t>
            </a:r>
            <a:r>
              <a:rPr lang="ko-KR" altLang="en-US" sz="1200" dirty="0" smtClean="0"/>
              <a:t> 정보를 가져온다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되고 수정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en-US" altLang="ko-KR" sz="1200" dirty="0" err="1" smtClean="0"/>
              <a:t>pdm</a:t>
            </a:r>
            <a:r>
              <a:rPr lang="ko-KR" altLang="en-US" sz="1200" dirty="0" smtClean="0"/>
              <a:t>에서 기본적인 정보는 확인 되지만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수량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공법</a:t>
            </a:r>
            <a:r>
              <a:rPr lang="en-US" altLang="ko-KR" sz="1200" dirty="0" smtClean="0"/>
              <a:t>,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err="1" smtClean="0"/>
              <a:t>개발일정별</a:t>
            </a:r>
            <a:r>
              <a:rPr lang="ko-KR" altLang="en-US" sz="1200" dirty="0" smtClean="0"/>
              <a:t> 계획일자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실적일자는 사용자가 직접 </a:t>
            </a:r>
            <a:r>
              <a:rPr lang="ko-KR" altLang="en-US" sz="1200" dirty="0" smtClean="0"/>
              <a:t>입력 </a:t>
            </a:r>
            <a:r>
              <a:rPr lang="ko-KR" altLang="en-US" sz="1200" dirty="0" smtClean="0"/>
              <a:t>해야 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</a:t>
            </a:r>
            <a:r>
              <a:rPr lang="ko-KR" altLang="en-US" sz="1200" dirty="0" smtClean="0"/>
              <a:t>실적일자가 </a:t>
            </a:r>
            <a:r>
              <a:rPr lang="ko-KR" altLang="en-US" sz="1200" dirty="0" err="1" smtClean="0"/>
              <a:t>미입력</a:t>
            </a:r>
            <a:r>
              <a:rPr lang="ko-KR" altLang="en-US" sz="1200" dirty="0" smtClean="0"/>
              <a:t> </a:t>
            </a:r>
            <a:r>
              <a:rPr lang="ko-KR" altLang="en-US" sz="1200" dirty="0" smtClean="0"/>
              <a:t>상태로 저장이 될 경우 빨간색으로 표시가 됨</a:t>
            </a:r>
            <a:r>
              <a:rPr lang="en-US" altLang="ko-KR" sz="1200" dirty="0" smtClean="0"/>
              <a:t>)</a:t>
            </a:r>
          </a:p>
          <a:p>
            <a:pPr marL="228600" indent="-228600"/>
            <a:endParaRPr lang="en-US" altLang="ko-KR" sz="1200" dirty="0" smtClean="0"/>
          </a:p>
          <a:p>
            <a:pPr marL="228600" indent="-228600"/>
            <a:r>
              <a:rPr lang="ko-KR" altLang="en-US" sz="1200" b="1" dirty="0" smtClean="0"/>
              <a:t>② </a:t>
            </a:r>
            <a:r>
              <a:rPr lang="en-US" altLang="ko-KR" sz="1200" b="1" dirty="0" smtClean="0"/>
              <a:t>Task Link</a:t>
            </a:r>
          </a:p>
          <a:p>
            <a:pPr marL="228600" indent="-228600"/>
            <a:r>
              <a:rPr lang="en-US" altLang="ko-KR" sz="1200" b="1" dirty="0" smtClean="0"/>
              <a:t> </a:t>
            </a:r>
            <a:r>
              <a:rPr lang="en-US" altLang="ko-KR" sz="1200" dirty="0" smtClean="0"/>
              <a:t> &gt; Task 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Task</a:t>
            </a:r>
            <a:r>
              <a:rPr lang="ko-KR" altLang="en-US" sz="1200" dirty="0" smtClean="0"/>
              <a:t>에 연결된 </a:t>
            </a:r>
            <a:r>
              <a:rPr lang="en-US" altLang="ko-KR" sz="1200" dirty="0" smtClean="0"/>
              <a:t>Function Task</a:t>
            </a:r>
            <a:r>
              <a:rPr lang="ko-KR" altLang="en-US" sz="1200" dirty="0" smtClean="0"/>
              <a:t>를 볼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(ex. </a:t>
            </a:r>
            <a:r>
              <a:rPr lang="ko-KR" altLang="en-US" sz="1200" dirty="0" smtClean="0"/>
              <a:t>개발마스터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구조검토제안서 등등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Task Link</a:t>
            </a:r>
            <a:r>
              <a:rPr lang="ko-KR" altLang="en-US" sz="1200" dirty="0" smtClean="0"/>
              <a:t> 상세페이지 폴더 아이콘을 클릭하면</a:t>
            </a:r>
            <a:r>
              <a:rPr lang="en-US" altLang="ko-KR" sz="1200" dirty="0" smtClean="0"/>
              <a:t>, Task Link</a:t>
            </a:r>
            <a:r>
              <a:rPr lang="ko-KR" altLang="en-US" sz="1200" dirty="0" smtClean="0"/>
              <a:t> 팝업이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(Task Link  </a:t>
            </a:r>
            <a:r>
              <a:rPr lang="ko-KR" altLang="en-US" sz="1200" dirty="0" smtClean="0"/>
              <a:t>유무에 따라 색이 다르다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  <a:r>
              <a:rPr lang="en-US" altLang="ko-KR" sz="1200" b="1" dirty="0" smtClean="0"/>
              <a:t>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시작개발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개발일정 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입고관리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988829" y="5899520"/>
            <a:ext cx="138101" cy="250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 flipV="1">
            <a:off x="4535239" y="3066802"/>
            <a:ext cx="78358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9" name="꺾인 연결선 87"/>
          <p:cNvCxnSpPr>
            <a:stCxn id="27" idx="0"/>
          </p:cNvCxnSpPr>
          <p:nvPr/>
        </p:nvCxnSpPr>
        <p:spPr>
          <a:xfrm rot="5400000">
            <a:off x="3673789" y="2977861"/>
            <a:ext cx="739680" cy="1061578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 flipV="1">
            <a:off x="1796553" y="5027559"/>
            <a:ext cx="9143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6" name="꺾인 연결선 87"/>
          <p:cNvCxnSpPr>
            <a:stCxn id="45" idx="0"/>
          </p:cNvCxnSpPr>
          <p:nvPr/>
        </p:nvCxnSpPr>
        <p:spPr>
          <a:xfrm rot="16200000" flipH="1">
            <a:off x="1645527" y="5270023"/>
            <a:ext cx="551890" cy="158400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20738" y="4941168"/>
            <a:ext cx="2868520" cy="1356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4509120"/>
            <a:ext cx="2880320" cy="1621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420888"/>
            <a:ext cx="4680000" cy="117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시작개발관리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28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입고관리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입고관리 목록 </a:t>
            </a:r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갑지</a:t>
            </a:r>
            <a:r>
              <a:rPr lang="ko-KR" altLang="en-US" sz="1200" b="1" dirty="0" smtClean="0"/>
              <a:t> 작성일 기준으로 목록 구성</a:t>
            </a:r>
            <a:r>
              <a:rPr lang="en-US" altLang="ko-KR" sz="1200" b="1" dirty="0" smtClean="0"/>
              <a:t>)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제품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등록된 </a:t>
            </a:r>
            <a:r>
              <a:rPr lang="ko-KR" altLang="en-US" sz="1200" dirty="0" err="1" smtClean="0"/>
              <a:t>갑지</a:t>
            </a:r>
            <a:r>
              <a:rPr lang="ko-KR" altLang="en-US" sz="1200" dirty="0" smtClean="0"/>
              <a:t> 상세페이지가 호출된다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되고 수정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r>
              <a:rPr lang="ko-KR" altLang="en-US" sz="1200" b="1" dirty="0" smtClean="0"/>
              <a:t>② 입고관리 </a:t>
            </a:r>
            <a:r>
              <a:rPr lang="ko-KR" altLang="en-US" sz="1200" b="1" dirty="0" err="1" smtClean="0"/>
              <a:t>갑지</a:t>
            </a:r>
            <a:r>
              <a:rPr lang="ko-KR" altLang="en-US" sz="1200" b="1" dirty="0" smtClean="0"/>
              <a:t> 등록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입고 </a:t>
            </a:r>
            <a:r>
              <a:rPr lang="ko-KR" altLang="en-US" sz="1200" dirty="0" err="1" smtClean="0"/>
              <a:t>갑지</a:t>
            </a:r>
            <a:r>
              <a:rPr lang="ko-KR" altLang="en-US" sz="1200" dirty="0" smtClean="0"/>
              <a:t> 등록 버튼 클릭하면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갑지</a:t>
            </a:r>
            <a:r>
              <a:rPr lang="ko-KR" altLang="en-US" sz="1200" dirty="0" smtClean="0"/>
              <a:t> 정보입력 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제품은 기준정보의 정보를 가져온다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차종은 </a:t>
            </a:r>
            <a:r>
              <a:rPr lang="ko-KR" altLang="en-US" sz="1200" dirty="0" err="1" smtClean="0"/>
              <a:t>고객사를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제품은 </a:t>
            </a:r>
            <a:r>
              <a:rPr lang="ko-KR" altLang="en-US" sz="1200" dirty="0" err="1" smtClean="0"/>
              <a:t>제품군을</a:t>
            </a:r>
            <a:r>
              <a:rPr lang="ko-KR" altLang="en-US" sz="1200" dirty="0" smtClean="0"/>
              <a:t> 선택해야만 선택이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시작업체 조회 후 해당 시작업체를 선택하면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입력이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시작업체를 선택하고 저장하면 입고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목록에서 저장된 데이터를 확인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시작개발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개발일정 관리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입고관리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680" y="3334102"/>
            <a:ext cx="1656000" cy="9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24472" y="3334102"/>
            <a:ext cx="1656184" cy="94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 flipV="1">
            <a:off x="1203823" y="3080865"/>
            <a:ext cx="360039" cy="9144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6" name="꺾인 연결선 87"/>
          <p:cNvCxnSpPr>
            <a:stCxn id="42" idx="0"/>
            <a:endCxn id="6150" idx="0"/>
          </p:cNvCxnSpPr>
          <p:nvPr/>
        </p:nvCxnSpPr>
        <p:spPr>
          <a:xfrm rot="5400000">
            <a:off x="3447709" y="2129031"/>
            <a:ext cx="509927" cy="1900215"/>
          </a:xfrm>
          <a:prstGeom prst="bentConnector3">
            <a:avLst>
              <a:gd name="adj1" fmla="val 13576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>
            <a:off x="1381172" y="3179064"/>
            <a:ext cx="0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 flipV="1">
            <a:off x="4472759" y="2732735"/>
            <a:ext cx="360039" cy="9144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5" name="꺾인 연결선 87"/>
          <p:cNvCxnSpPr/>
          <p:nvPr/>
        </p:nvCxnSpPr>
        <p:spPr>
          <a:xfrm rot="16200000" flipH="1">
            <a:off x="1844520" y="3314365"/>
            <a:ext cx="75706" cy="1812960"/>
          </a:xfrm>
          <a:prstGeom prst="bentConnector3">
            <a:avLst>
              <a:gd name="adj1" fmla="val 301305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87"/>
          <p:cNvCxnSpPr>
            <a:stCxn id="50" idx="0"/>
          </p:cNvCxnSpPr>
          <p:nvPr/>
        </p:nvCxnSpPr>
        <p:spPr>
          <a:xfrm rot="5400000">
            <a:off x="3088434" y="3165561"/>
            <a:ext cx="1547181" cy="1571985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 flipV="1">
            <a:off x="4467996" y="3086523"/>
            <a:ext cx="360039" cy="9144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2" name="꺾인 연결선 87"/>
          <p:cNvCxnSpPr>
            <a:stCxn id="53" idx="0"/>
          </p:cNvCxnSpPr>
          <p:nvPr/>
        </p:nvCxnSpPr>
        <p:spPr>
          <a:xfrm rot="16200000" flipH="1">
            <a:off x="1596028" y="6051886"/>
            <a:ext cx="315040" cy="334355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 flipV="1">
            <a:off x="1549574" y="6015825"/>
            <a:ext cx="73594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 flipV="1">
            <a:off x="894361" y="4084215"/>
            <a:ext cx="144016" cy="9144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28663" y="5085184"/>
            <a:ext cx="2792181" cy="1572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4509120"/>
            <a:ext cx="2880320" cy="1621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420888"/>
            <a:ext cx="4680000" cy="117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시작개발관리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29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입고관리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③ 입고 관리 상세페이지 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입고 목록 상세항목의 폴더 아이콘을 클릭하면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입고 상세페이지 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</a:t>
            </a:r>
            <a:r>
              <a:rPr lang="ko-KR" altLang="en-US" sz="1200" dirty="0" smtClean="0"/>
              <a:t>상세페이지 내 정보 유무에 따라 색이 다르다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en-US" altLang="ko-KR" sz="1200" dirty="0" err="1" smtClean="0"/>
              <a:t>pdm</a:t>
            </a:r>
            <a:r>
              <a:rPr lang="ko-KR" altLang="en-US" sz="1200" dirty="0" smtClean="0"/>
              <a:t> 시작 </a:t>
            </a:r>
            <a:r>
              <a:rPr lang="en-US" altLang="ko-KR" sz="1200" dirty="0" smtClean="0"/>
              <a:t>Part</a:t>
            </a:r>
            <a:r>
              <a:rPr lang="ko-KR" altLang="en-US" sz="1200" dirty="0" smtClean="0"/>
              <a:t> 정보를 가져온다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되고 수정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en-US" altLang="ko-KR" sz="1200" dirty="0" err="1" smtClean="0"/>
              <a:t>pdm</a:t>
            </a:r>
            <a:r>
              <a:rPr lang="ko-KR" altLang="en-US" sz="1200" dirty="0" smtClean="0"/>
              <a:t>에서 기본적인 정보는 확인 되지만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총 소요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입고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입고지연은 사용자가 직접 입력을 해야 한다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pPr marL="228600" indent="-228600"/>
            <a:r>
              <a:rPr lang="ko-KR" altLang="en-US" sz="1200" b="1" dirty="0" smtClean="0"/>
              <a:t>④ </a:t>
            </a:r>
            <a:r>
              <a:rPr lang="en-US" altLang="ko-KR" sz="1200" b="1" dirty="0" smtClean="0"/>
              <a:t>Task Link</a:t>
            </a:r>
          </a:p>
          <a:p>
            <a:pPr marL="228600" indent="-228600"/>
            <a:r>
              <a:rPr lang="en-US" altLang="ko-KR" sz="1200" b="1" dirty="0" smtClean="0"/>
              <a:t> </a:t>
            </a:r>
            <a:r>
              <a:rPr lang="en-US" altLang="ko-KR" sz="1200" dirty="0" smtClean="0"/>
              <a:t> &gt; Task 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Task</a:t>
            </a:r>
            <a:r>
              <a:rPr lang="ko-KR" altLang="en-US" sz="1200" dirty="0" smtClean="0"/>
              <a:t>에 연결된 </a:t>
            </a:r>
            <a:r>
              <a:rPr lang="en-US" altLang="ko-KR" sz="1200" dirty="0" smtClean="0"/>
              <a:t>Function Task</a:t>
            </a:r>
            <a:r>
              <a:rPr lang="ko-KR" altLang="en-US" sz="1200" dirty="0" smtClean="0"/>
              <a:t>를 볼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(ex. </a:t>
            </a:r>
            <a:r>
              <a:rPr lang="ko-KR" altLang="en-US" sz="1200" dirty="0" smtClean="0"/>
              <a:t>개발마스터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구조검토제안서 등등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Task Link</a:t>
            </a:r>
            <a:r>
              <a:rPr lang="ko-KR" altLang="en-US" sz="1200" dirty="0" smtClean="0"/>
              <a:t> 상세페이지 폴더 아이콘을 클릭하면</a:t>
            </a:r>
            <a:r>
              <a:rPr lang="en-US" altLang="ko-KR" sz="1200" dirty="0" smtClean="0"/>
              <a:t>, Task Link</a:t>
            </a:r>
            <a:r>
              <a:rPr lang="ko-KR" altLang="en-US" sz="1200" dirty="0" smtClean="0"/>
              <a:t> 팝업이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(Task Link  </a:t>
            </a:r>
            <a:r>
              <a:rPr lang="ko-KR" altLang="en-US" sz="1200" dirty="0" smtClean="0"/>
              <a:t>유무에 따라 색이 다르다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  <a:endParaRPr lang="en-US" altLang="ko-KR" sz="1200" b="1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시작개발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개발일정 관리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입고관리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680" y="3334102"/>
            <a:ext cx="1656000" cy="9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24472" y="3334102"/>
            <a:ext cx="1656184" cy="94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 flipV="1">
            <a:off x="1203823" y="3080865"/>
            <a:ext cx="360039" cy="9144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6" name="꺾인 연결선 87"/>
          <p:cNvCxnSpPr>
            <a:stCxn id="42" idx="0"/>
            <a:endCxn id="6150" idx="0"/>
          </p:cNvCxnSpPr>
          <p:nvPr/>
        </p:nvCxnSpPr>
        <p:spPr>
          <a:xfrm rot="5400000">
            <a:off x="3447709" y="2129031"/>
            <a:ext cx="509927" cy="1900215"/>
          </a:xfrm>
          <a:prstGeom prst="bentConnector3">
            <a:avLst>
              <a:gd name="adj1" fmla="val 13576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>
            <a:off x="1381172" y="3179064"/>
            <a:ext cx="0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 flipV="1">
            <a:off x="4472759" y="2732735"/>
            <a:ext cx="360039" cy="9144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5" name="꺾인 연결선 87"/>
          <p:cNvCxnSpPr/>
          <p:nvPr/>
        </p:nvCxnSpPr>
        <p:spPr>
          <a:xfrm rot="16200000" flipH="1">
            <a:off x="1844520" y="3314365"/>
            <a:ext cx="75706" cy="1812960"/>
          </a:xfrm>
          <a:prstGeom prst="bentConnector3">
            <a:avLst>
              <a:gd name="adj1" fmla="val 301305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87"/>
          <p:cNvCxnSpPr>
            <a:stCxn id="50" idx="0"/>
          </p:cNvCxnSpPr>
          <p:nvPr/>
        </p:nvCxnSpPr>
        <p:spPr>
          <a:xfrm rot="5400000">
            <a:off x="3088434" y="3165561"/>
            <a:ext cx="1547181" cy="1571985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 flipV="1">
            <a:off x="4467996" y="3086523"/>
            <a:ext cx="360039" cy="9144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2" name="꺾인 연결선 87"/>
          <p:cNvCxnSpPr>
            <a:stCxn id="53" idx="0"/>
          </p:cNvCxnSpPr>
          <p:nvPr/>
        </p:nvCxnSpPr>
        <p:spPr>
          <a:xfrm rot="16200000" flipH="1">
            <a:off x="1596028" y="6051886"/>
            <a:ext cx="315040" cy="334355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 flipV="1">
            <a:off x="1549574" y="6015825"/>
            <a:ext cx="73594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 flipV="1">
            <a:off x="894361" y="4084215"/>
            <a:ext cx="144016" cy="9144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28663" y="5085184"/>
            <a:ext cx="2792181" cy="1572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9774" y="5707856"/>
            <a:ext cx="936104" cy="71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0870" y="4581128"/>
            <a:ext cx="1511153" cy="108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473" y="4581128"/>
            <a:ext cx="3096344" cy="141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0472" y="2420888"/>
            <a:ext cx="4680000" cy="1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시작개발관리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30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검사관리 목록 </a:t>
            </a:r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갑지</a:t>
            </a:r>
            <a:r>
              <a:rPr lang="ko-KR" altLang="en-US" sz="1200" b="1" dirty="0" smtClean="0"/>
              <a:t> 작성일 기준으로 목록 구성</a:t>
            </a:r>
            <a:r>
              <a:rPr lang="en-US" altLang="ko-KR" sz="1200" b="1" dirty="0" smtClean="0"/>
              <a:t>)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제품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등록된 </a:t>
            </a:r>
            <a:r>
              <a:rPr lang="ko-KR" altLang="en-US" sz="1200" dirty="0" err="1" smtClean="0"/>
              <a:t>갑지</a:t>
            </a:r>
            <a:r>
              <a:rPr lang="ko-KR" altLang="en-US" sz="1200" dirty="0" smtClean="0"/>
              <a:t> 상세페이지가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되고 수정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r>
              <a:rPr lang="ko-KR" altLang="en-US" sz="1200" b="1" dirty="0" smtClean="0"/>
              <a:t>② 검사관리 </a:t>
            </a:r>
            <a:r>
              <a:rPr lang="ko-KR" altLang="en-US" sz="1200" b="1" dirty="0" err="1" smtClean="0"/>
              <a:t>갑지</a:t>
            </a:r>
            <a:r>
              <a:rPr lang="ko-KR" altLang="en-US" sz="1200" b="1" dirty="0" smtClean="0"/>
              <a:t> 등록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검사 </a:t>
            </a:r>
            <a:r>
              <a:rPr lang="ko-KR" altLang="en-US" sz="1200" dirty="0" err="1" smtClean="0"/>
              <a:t>갑지</a:t>
            </a:r>
            <a:r>
              <a:rPr lang="ko-KR" altLang="en-US" sz="1200" dirty="0" smtClean="0"/>
              <a:t> 등록 버튼 클릭하면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갑지</a:t>
            </a:r>
            <a:r>
              <a:rPr lang="ko-KR" altLang="en-US" sz="1200" dirty="0" smtClean="0"/>
              <a:t> 정보입력 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제품은 기준정보의 정보를 가져온다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차종은 </a:t>
            </a:r>
            <a:r>
              <a:rPr lang="ko-KR" altLang="en-US" sz="1200" dirty="0" err="1" smtClean="0"/>
              <a:t>고객사를</a:t>
            </a:r>
            <a:r>
              <a:rPr lang="ko-KR" altLang="en-US" sz="1200" dirty="0" smtClean="0"/>
              <a:t> 제품은 </a:t>
            </a:r>
            <a:r>
              <a:rPr lang="ko-KR" altLang="en-US" sz="1200" dirty="0" err="1" smtClean="0"/>
              <a:t>제품군을</a:t>
            </a:r>
            <a:r>
              <a:rPr lang="ko-KR" altLang="en-US" sz="1200" dirty="0" smtClean="0"/>
              <a:t> 선택해야만 선택이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각종 정보를 입력 후 저장을 누르면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저장되고 개발일정 관리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목록에서 저장된 데이터를 확인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시작개발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개발일정 관리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입고관리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19288" y="3284985"/>
            <a:ext cx="1872208" cy="99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0472" y="3284984"/>
            <a:ext cx="1870848" cy="108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직사각형 20"/>
          <p:cNvSpPr/>
          <p:nvPr/>
        </p:nvSpPr>
        <p:spPr>
          <a:xfrm flipV="1">
            <a:off x="4474344" y="2724665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2" name="꺾인 연결선 87"/>
          <p:cNvCxnSpPr>
            <a:stCxn id="21" idx="0"/>
            <a:endCxn id="7171" idx="3"/>
          </p:cNvCxnSpPr>
          <p:nvPr/>
        </p:nvCxnSpPr>
        <p:spPr>
          <a:xfrm rot="5400000">
            <a:off x="3844442" y="2974590"/>
            <a:ext cx="956343" cy="662233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 flipV="1">
            <a:off x="1746548" y="3003302"/>
            <a:ext cx="576064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2001290" y="3071341"/>
            <a:ext cx="0" cy="2199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 flipV="1">
            <a:off x="958230" y="4122792"/>
            <a:ext cx="178101" cy="13131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9" name="꺾인 연결선 87"/>
          <p:cNvCxnSpPr>
            <a:stCxn id="27" idx="0"/>
            <a:endCxn id="7171" idx="2"/>
          </p:cNvCxnSpPr>
          <p:nvPr/>
        </p:nvCxnSpPr>
        <p:spPr>
          <a:xfrm rot="16200000" flipH="1">
            <a:off x="2037005" y="3264383"/>
            <a:ext cx="28663" cy="2008111"/>
          </a:xfrm>
          <a:prstGeom prst="bentConnector3">
            <a:avLst>
              <a:gd name="adj1" fmla="val 89754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 flipV="1">
            <a:off x="3155974" y="4771752"/>
            <a:ext cx="78358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4" name="직선 화살표 연결선 43"/>
          <p:cNvCxnSpPr/>
          <p:nvPr/>
        </p:nvCxnSpPr>
        <p:spPr>
          <a:xfrm>
            <a:off x="3231951" y="4801914"/>
            <a:ext cx="13687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 flipV="1">
            <a:off x="3148836" y="4957835"/>
            <a:ext cx="93217" cy="14401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3" name="꺾인 연결선 87"/>
          <p:cNvCxnSpPr>
            <a:stCxn id="52" idx="0"/>
          </p:cNvCxnSpPr>
          <p:nvPr/>
        </p:nvCxnSpPr>
        <p:spPr>
          <a:xfrm rot="16200000" flipH="1">
            <a:off x="2788508" y="5508787"/>
            <a:ext cx="960965" cy="147091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/>
          <p:cNvSpPr/>
          <p:nvPr/>
        </p:nvSpPr>
        <p:spPr>
          <a:xfrm>
            <a:off x="242186" y="4967586"/>
            <a:ext cx="7200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57" name="타원 56"/>
          <p:cNvSpPr/>
          <p:nvPr/>
        </p:nvSpPr>
        <p:spPr>
          <a:xfrm>
            <a:off x="2936776" y="4616843"/>
            <a:ext cx="216024" cy="2160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82428" y="4761088"/>
            <a:ext cx="216024" cy="2160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9774" y="5707856"/>
            <a:ext cx="936104" cy="71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0870" y="4581128"/>
            <a:ext cx="1511153" cy="108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473" y="4581128"/>
            <a:ext cx="3096344" cy="141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0472" y="2420888"/>
            <a:ext cx="4680000" cy="1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시작개발관리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31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③ 검사 관리 상세페이지 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검사 관리 목록 상세항목의 폴더 아이콘을 클릭하면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검사 관리 상세페이지 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</a:t>
            </a:r>
            <a:r>
              <a:rPr lang="ko-KR" altLang="en-US" sz="1200" dirty="0" smtClean="0"/>
              <a:t>상세페이지 내 정보 유무에 따라 색이 다르다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en-US" altLang="ko-KR" sz="1200" dirty="0" err="1" smtClean="0"/>
              <a:t>pdm</a:t>
            </a:r>
            <a:r>
              <a:rPr lang="ko-KR" altLang="en-US" sz="1200" dirty="0" smtClean="0"/>
              <a:t> 시작파트로 등록된 제품에 해당하는 </a:t>
            </a:r>
            <a:r>
              <a:rPr lang="en-US" altLang="ko-KR" sz="1200" dirty="0" smtClean="0"/>
              <a:t>Part</a:t>
            </a:r>
            <a:r>
              <a:rPr lang="ko-KR" altLang="en-US" sz="1200" dirty="0" smtClean="0"/>
              <a:t> 정보를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가져온다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pPr marL="228600" indent="-228600"/>
            <a:r>
              <a:rPr lang="ko-KR" altLang="en-US" sz="1200" b="1" dirty="0" smtClean="0"/>
              <a:t>④ 시작품 검사 등록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검사 할 </a:t>
            </a:r>
            <a:r>
              <a:rPr lang="en-US" altLang="ko-KR" sz="1200" dirty="0" smtClean="0"/>
              <a:t>Part</a:t>
            </a:r>
            <a:r>
              <a:rPr lang="ko-KR" altLang="en-US" sz="1200" dirty="0" smtClean="0"/>
              <a:t>를 선택하고 우측 상단 등록 버튼을 클릭하면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시작품 관리 등록 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구분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골격검사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용접검사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를 선택하고 차수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결과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용접</a:t>
            </a:r>
            <a:r>
              <a:rPr lang="en-US" altLang="ko-KR" sz="1200" dirty="0" smtClean="0"/>
              <a:t>),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점수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골격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를 입력한다</a:t>
            </a:r>
            <a:r>
              <a:rPr lang="en-US" altLang="ko-KR" sz="1200" dirty="0" smtClean="0"/>
              <a:t>.  </a:t>
            </a:r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관련된 파일을 </a:t>
            </a:r>
            <a:r>
              <a:rPr lang="en-US" altLang="ko-KR" sz="1200" dirty="0" smtClean="0"/>
              <a:t>Drag &amp; Drop</a:t>
            </a:r>
            <a:r>
              <a:rPr lang="ko-KR" altLang="en-US" sz="1200" dirty="0" smtClean="0"/>
              <a:t>하여 지정한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위치에 놓으면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파일 첨부 목록에 확인이 가능하다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</a:rPr>
              <a:t>. ※</a:t>
            </a:r>
          </a:p>
          <a:p>
            <a:r>
              <a:rPr lang="en-US" altLang="ko-KR" sz="1200" dirty="0" smtClean="0">
                <a:solidFill>
                  <a:srgbClr val="FF0000"/>
                </a:solidFill>
              </a:rPr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저장하면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시작품 검사 상세페이지에서 확인 가능하다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(</a:t>
            </a:r>
            <a:r>
              <a:rPr lang="ko-KR" altLang="en-US" sz="1200" dirty="0" smtClean="0"/>
              <a:t>등록한 각 검사 중 가장 최근 이력이 상세페이지에서 확인된다</a:t>
            </a:r>
            <a:r>
              <a:rPr lang="en-US" altLang="ko-KR" sz="1200" dirty="0" smtClean="0"/>
              <a:t>.) </a:t>
            </a:r>
          </a:p>
          <a:p>
            <a:pPr marL="228600" indent="-228600"/>
            <a:endParaRPr lang="en-US" altLang="ko-KR" sz="1200" b="1" dirty="0" smtClean="0"/>
          </a:p>
          <a:p>
            <a:endParaRPr lang="en-US" altLang="ko-KR" sz="1200" dirty="0" smtClean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시작개발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개발일정 관리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입고관리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19288" y="3284985"/>
            <a:ext cx="1872208" cy="99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0472" y="3284984"/>
            <a:ext cx="1870848" cy="108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직사각형 20"/>
          <p:cNvSpPr/>
          <p:nvPr/>
        </p:nvSpPr>
        <p:spPr>
          <a:xfrm flipV="1">
            <a:off x="4474344" y="2724665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2" name="꺾인 연결선 87"/>
          <p:cNvCxnSpPr>
            <a:stCxn id="21" idx="0"/>
            <a:endCxn id="7171" idx="3"/>
          </p:cNvCxnSpPr>
          <p:nvPr/>
        </p:nvCxnSpPr>
        <p:spPr>
          <a:xfrm rot="5400000">
            <a:off x="3844442" y="2974590"/>
            <a:ext cx="956343" cy="662233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 flipV="1">
            <a:off x="1746548" y="3003302"/>
            <a:ext cx="576064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2001290" y="3071341"/>
            <a:ext cx="0" cy="2199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 flipV="1">
            <a:off x="958230" y="4122792"/>
            <a:ext cx="178101" cy="13131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9" name="꺾인 연결선 87"/>
          <p:cNvCxnSpPr>
            <a:stCxn id="27" idx="0"/>
            <a:endCxn id="7171" idx="2"/>
          </p:cNvCxnSpPr>
          <p:nvPr/>
        </p:nvCxnSpPr>
        <p:spPr>
          <a:xfrm rot="16200000" flipH="1">
            <a:off x="2037005" y="3264383"/>
            <a:ext cx="28663" cy="2008111"/>
          </a:xfrm>
          <a:prstGeom prst="bentConnector3">
            <a:avLst>
              <a:gd name="adj1" fmla="val 89754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 flipV="1">
            <a:off x="3155974" y="4771752"/>
            <a:ext cx="78358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4" name="직선 화살표 연결선 43"/>
          <p:cNvCxnSpPr/>
          <p:nvPr/>
        </p:nvCxnSpPr>
        <p:spPr>
          <a:xfrm>
            <a:off x="3231951" y="4801914"/>
            <a:ext cx="13687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 flipV="1">
            <a:off x="3148836" y="4957835"/>
            <a:ext cx="93217" cy="14401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3" name="꺾인 연결선 87"/>
          <p:cNvCxnSpPr>
            <a:stCxn id="52" idx="0"/>
          </p:cNvCxnSpPr>
          <p:nvPr/>
        </p:nvCxnSpPr>
        <p:spPr>
          <a:xfrm rot="16200000" flipH="1">
            <a:off x="2788508" y="5508787"/>
            <a:ext cx="960965" cy="147091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/>
          <p:cNvSpPr/>
          <p:nvPr/>
        </p:nvSpPr>
        <p:spPr>
          <a:xfrm>
            <a:off x="242186" y="4967586"/>
            <a:ext cx="7200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57" name="타원 56"/>
          <p:cNvSpPr/>
          <p:nvPr/>
        </p:nvSpPr>
        <p:spPr>
          <a:xfrm>
            <a:off x="2936776" y="4616843"/>
            <a:ext cx="216024" cy="2160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82428" y="4761088"/>
            <a:ext cx="216024" cy="2160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9774" y="5707856"/>
            <a:ext cx="936104" cy="71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0870" y="4581128"/>
            <a:ext cx="1511153" cy="108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473" y="4581128"/>
            <a:ext cx="3096344" cy="141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0472" y="2420888"/>
            <a:ext cx="4680000" cy="112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시작개발관리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32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⑤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시작품검사 이력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시작품검사 상세페이지 이력항목의 폴더 아이콘을 클릭하면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검사이력 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</a:t>
            </a:r>
            <a:r>
              <a:rPr lang="ko-KR" altLang="en-US" sz="1200" dirty="0" smtClean="0"/>
              <a:t>검사이력 유무에 따라 색이 다르다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결과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와 첨부항목 폴더 아이콘을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해당하는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검사의 상세 팝업이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되고 수정 할 수 있다</a:t>
            </a:r>
            <a:r>
              <a:rPr lang="en-US" altLang="ko-KR" sz="1200" dirty="0" smtClean="0"/>
              <a:t>.</a:t>
            </a:r>
            <a:endParaRPr lang="en-US" altLang="ko-KR" sz="1200" b="1" dirty="0" smtClean="0"/>
          </a:p>
          <a:p>
            <a:pPr marL="228600" indent="-228600"/>
            <a:endParaRPr lang="en-US" altLang="ko-KR" sz="1200" b="1" dirty="0" smtClean="0"/>
          </a:p>
          <a:p>
            <a:pPr marL="228600" indent="-228600"/>
            <a:r>
              <a:rPr lang="ko-KR" altLang="en-US" sz="1200" b="1" dirty="0" smtClean="0"/>
              <a:t>⑥ </a:t>
            </a:r>
            <a:r>
              <a:rPr lang="en-US" altLang="ko-KR" sz="1200" b="1" dirty="0" smtClean="0"/>
              <a:t>Task Link</a:t>
            </a:r>
          </a:p>
          <a:p>
            <a:pPr marL="228600" indent="-228600"/>
            <a:r>
              <a:rPr lang="en-US" altLang="ko-KR" sz="1200" b="1" dirty="0" smtClean="0"/>
              <a:t> </a:t>
            </a:r>
            <a:r>
              <a:rPr lang="en-US" altLang="ko-KR" sz="1200" dirty="0" smtClean="0"/>
              <a:t> &gt; Task 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Task</a:t>
            </a:r>
            <a:r>
              <a:rPr lang="ko-KR" altLang="en-US" sz="1200" dirty="0" smtClean="0"/>
              <a:t>에 연결된 </a:t>
            </a:r>
            <a:r>
              <a:rPr lang="en-US" altLang="ko-KR" sz="1200" dirty="0" smtClean="0"/>
              <a:t>Function Task</a:t>
            </a:r>
            <a:r>
              <a:rPr lang="ko-KR" altLang="en-US" sz="1200" dirty="0" smtClean="0"/>
              <a:t>를 볼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(ex. </a:t>
            </a:r>
            <a:r>
              <a:rPr lang="ko-KR" altLang="en-US" sz="1200" dirty="0" smtClean="0"/>
              <a:t>개발마스터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구조검토제안서 등등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Task Link</a:t>
            </a:r>
            <a:r>
              <a:rPr lang="ko-KR" altLang="en-US" sz="1200" dirty="0" smtClean="0"/>
              <a:t> 상세페이지 폴더 아이콘을 클릭하면</a:t>
            </a:r>
            <a:r>
              <a:rPr lang="en-US" altLang="ko-KR" sz="1200" dirty="0" smtClean="0"/>
              <a:t>, Task Link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en-US" altLang="ko-KR" sz="1200" dirty="0"/>
              <a:t>(</a:t>
            </a:r>
            <a:r>
              <a:rPr lang="en-US" altLang="ko-KR" sz="1200" dirty="0" smtClean="0"/>
              <a:t>Task Link  </a:t>
            </a:r>
            <a:r>
              <a:rPr lang="ko-KR" altLang="en-US" sz="1200" dirty="0" smtClean="0"/>
              <a:t>유무에 따라 색이 다르다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</a:p>
          <a:p>
            <a:pPr marL="228600" indent="-228600"/>
            <a:endParaRPr lang="en-US" altLang="ko-KR" sz="1200" dirty="0" smtClean="0"/>
          </a:p>
          <a:p>
            <a:endParaRPr lang="en-US" altLang="ko-KR" sz="1200" dirty="0" smtClean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시작개발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개발일정 관리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입고관리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19288" y="3284985"/>
            <a:ext cx="1872208" cy="99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0472" y="3284984"/>
            <a:ext cx="1870848" cy="108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직사각형 20"/>
          <p:cNvSpPr/>
          <p:nvPr/>
        </p:nvSpPr>
        <p:spPr>
          <a:xfrm flipV="1">
            <a:off x="4474344" y="2724665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2" name="꺾인 연결선 87"/>
          <p:cNvCxnSpPr>
            <a:stCxn id="21" idx="0"/>
            <a:endCxn id="7171" idx="3"/>
          </p:cNvCxnSpPr>
          <p:nvPr/>
        </p:nvCxnSpPr>
        <p:spPr>
          <a:xfrm rot="5400000">
            <a:off x="3844442" y="2974590"/>
            <a:ext cx="956343" cy="662233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 flipV="1">
            <a:off x="1746548" y="3003302"/>
            <a:ext cx="576064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2001290" y="3071341"/>
            <a:ext cx="0" cy="2199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 flipV="1">
            <a:off x="958230" y="4122792"/>
            <a:ext cx="178101" cy="13131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9" name="꺾인 연결선 87"/>
          <p:cNvCxnSpPr>
            <a:stCxn id="27" idx="0"/>
            <a:endCxn id="7171" idx="2"/>
          </p:cNvCxnSpPr>
          <p:nvPr/>
        </p:nvCxnSpPr>
        <p:spPr>
          <a:xfrm rot="16200000" flipH="1">
            <a:off x="2037005" y="3264383"/>
            <a:ext cx="28663" cy="2008111"/>
          </a:xfrm>
          <a:prstGeom prst="bentConnector3">
            <a:avLst>
              <a:gd name="adj1" fmla="val 89754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 flipV="1">
            <a:off x="3155974" y="4771752"/>
            <a:ext cx="78358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4" name="직선 화살표 연결선 43"/>
          <p:cNvCxnSpPr/>
          <p:nvPr/>
        </p:nvCxnSpPr>
        <p:spPr>
          <a:xfrm>
            <a:off x="3231951" y="4801914"/>
            <a:ext cx="13687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 flipV="1">
            <a:off x="3148836" y="4957835"/>
            <a:ext cx="93217" cy="14401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3" name="꺾인 연결선 87"/>
          <p:cNvCxnSpPr>
            <a:stCxn id="52" idx="0"/>
          </p:cNvCxnSpPr>
          <p:nvPr/>
        </p:nvCxnSpPr>
        <p:spPr>
          <a:xfrm rot="16200000" flipH="1">
            <a:off x="2788508" y="5508787"/>
            <a:ext cx="960965" cy="147091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/>
          <p:cNvSpPr/>
          <p:nvPr/>
        </p:nvSpPr>
        <p:spPr>
          <a:xfrm>
            <a:off x="242186" y="4967586"/>
            <a:ext cx="7200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57" name="타원 56"/>
          <p:cNvSpPr/>
          <p:nvPr/>
        </p:nvSpPr>
        <p:spPr>
          <a:xfrm>
            <a:off x="2936776" y="4616843"/>
            <a:ext cx="216024" cy="2160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82428" y="4761088"/>
            <a:ext cx="216024" cy="2160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33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</a:t>
            </a:r>
            <a:r>
              <a:rPr lang="en-US" altLang="ko-KR" sz="1200" b="1" dirty="0" smtClean="0"/>
              <a:t>EO </a:t>
            </a:r>
            <a:r>
              <a:rPr lang="ko-KR" altLang="en-US" sz="1200" b="1" dirty="0" smtClean="0"/>
              <a:t>적용현황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b="1" dirty="0" smtClean="0"/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 smtClean="0"/>
              <a:t>검색조건 </a:t>
            </a:r>
            <a:r>
              <a:rPr lang="en-US" altLang="ko-KR" sz="1200" dirty="0" err="1" smtClean="0"/>
              <a:t>selectbox</a:t>
            </a:r>
            <a:r>
              <a:rPr lang="ko-KR" altLang="en-US" sz="1200" dirty="0" smtClean="0"/>
              <a:t>에 고객사와 차종을 선택 조회하면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관련 차종의 </a:t>
            </a:r>
            <a:r>
              <a:rPr lang="en-US" altLang="ko-KR" sz="1200" dirty="0" smtClean="0"/>
              <a:t>EO </a:t>
            </a:r>
            <a:r>
              <a:rPr lang="ko-KR" altLang="en-US" sz="1200" dirty="0" smtClean="0"/>
              <a:t>적용현황을 적용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미적용</a:t>
            </a:r>
            <a:r>
              <a:rPr lang="ko-KR" altLang="en-US" sz="1200" dirty="0" smtClean="0"/>
              <a:t> 기준 원 그래프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형식으로 확인 할 수 있다</a:t>
            </a:r>
            <a:r>
              <a:rPr lang="en-US" altLang="ko-KR" sz="1200" dirty="0" smtClean="0"/>
              <a:t>.     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원 그래프를 출력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이미지 저장</a:t>
            </a:r>
            <a:r>
              <a:rPr lang="en-US" altLang="ko-KR" sz="1200" dirty="0" smtClean="0"/>
              <a:t>, </a:t>
            </a:r>
            <a:r>
              <a:rPr lang="en-US" altLang="ko-KR" sz="1200" dirty="0" err="1" smtClean="0"/>
              <a:t>pdf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형식 저장 중 선택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원 그래프 하단의 표는 차종 별 적용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미적용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등록률을</a:t>
            </a:r>
            <a:r>
              <a:rPr lang="ko-KR" altLang="en-US" sz="1200" dirty="0" smtClean="0"/>
              <a:t> 나타낸다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r>
              <a:rPr lang="ko-KR" altLang="en-US" sz="1200" b="1" dirty="0" smtClean="0"/>
              <a:t>② 차종 별 승인서 작성현황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차종 별 금형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지그</a:t>
            </a:r>
            <a:r>
              <a:rPr lang="ko-KR" altLang="en-US" sz="1200" dirty="0" smtClean="0"/>
              <a:t> 승인서 작성 현황을 막대그래프 형식으로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확인이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</a:t>
            </a:r>
            <a:r>
              <a:rPr lang="en-US" altLang="ko-KR" sz="1200" b="1" dirty="0" smtClean="0"/>
              <a:t>    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막대그래프를 출력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이미지 저장</a:t>
            </a:r>
            <a:r>
              <a:rPr lang="en-US" altLang="ko-KR" sz="1200" dirty="0" smtClean="0"/>
              <a:t>, </a:t>
            </a:r>
            <a:r>
              <a:rPr lang="en-US" altLang="ko-KR" sz="1200" dirty="0" err="1" smtClean="0"/>
              <a:t>pdf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형식 저장 중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선택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막대그래프 하단의 표는 차종 별로 금형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지그의</a:t>
            </a:r>
            <a:r>
              <a:rPr lang="ko-KR" altLang="en-US" sz="1200" dirty="0" smtClean="0"/>
              <a:t> 등록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미등록</a:t>
            </a:r>
            <a:r>
              <a:rPr lang="en-US" altLang="ko-KR" sz="1200" dirty="0" smtClean="0"/>
              <a:t>, </a:t>
            </a:r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err="1" smtClean="0"/>
              <a:t>승인서작성</a:t>
            </a:r>
            <a:r>
              <a:rPr lang="ko-KR" altLang="en-US" sz="1200" dirty="0" smtClean="0"/>
              <a:t> 미대상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합계 </a:t>
            </a:r>
            <a:r>
              <a:rPr lang="ko-KR" altLang="en-US" sz="1200" dirty="0" err="1" smtClean="0"/>
              <a:t>등록률을</a:t>
            </a:r>
            <a:r>
              <a:rPr lang="ko-KR" altLang="en-US" sz="1200" dirty="0" smtClean="0"/>
              <a:t> 확인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endParaRPr lang="en-US" altLang="ko-KR" sz="12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제품개발관리 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개발마스터 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EO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적용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점검관리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6654" y="2357430"/>
            <a:ext cx="460306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67578" y="2955922"/>
            <a:ext cx="214314" cy="15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95902" y="4233868"/>
            <a:ext cx="214314" cy="15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420888"/>
            <a:ext cx="4680000" cy="239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472" y="4509120"/>
            <a:ext cx="3240360" cy="1658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34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개발마스터 목록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제품명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개발마스터에 연결된 </a:t>
            </a:r>
            <a:r>
              <a:rPr lang="en-US" altLang="ko-KR" sz="1200" dirty="0" smtClean="0"/>
              <a:t>Part</a:t>
            </a:r>
            <a:r>
              <a:rPr lang="ko-KR" altLang="en-US" sz="1200" dirty="0" smtClean="0"/>
              <a:t>목록페이지가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err="1" smtClean="0"/>
              <a:t>품번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등록된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개발마스터 상세페이지가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된고 수정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r>
              <a:rPr lang="ko-KR" altLang="en-US" sz="1200" b="1" dirty="0" smtClean="0"/>
              <a:t>② 개발마스터 등록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개발마스터 등록 버튼을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정보입력 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제품은 기준정보의 정보를 가져온다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차종은 </a:t>
            </a:r>
            <a:r>
              <a:rPr lang="ko-KR" altLang="en-US" sz="1200" dirty="0" err="1" smtClean="0"/>
              <a:t>고객사를</a:t>
            </a:r>
            <a:r>
              <a:rPr lang="ko-KR" altLang="en-US" sz="1200" dirty="0" smtClean="0"/>
              <a:t> 제품은 </a:t>
            </a:r>
            <a:r>
              <a:rPr lang="ko-KR" altLang="en-US" sz="1200" dirty="0" err="1" smtClean="0"/>
              <a:t>제품군을</a:t>
            </a:r>
            <a:r>
              <a:rPr lang="ko-KR" altLang="en-US" sz="1200" dirty="0" smtClean="0"/>
              <a:t> 선택해야만 선택이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제품군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제품를</a:t>
            </a:r>
            <a:r>
              <a:rPr lang="ko-KR" altLang="en-US" sz="1200" dirty="0" smtClean="0"/>
              <a:t> 모두 입력하면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연결된 </a:t>
            </a:r>
            <a:r>
              <a:rPr lang="en-US" altLang="ko-KR" sz="1200" dirty="0" smtClean="0"/>
              <a:t>Part Master</a:t>
            </a:r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리스트를 선택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각종 정보를 입력 후 저장을 누르면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저장되고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개발마스터 목록에서 </a:t>
            </a:r>
            <a:r>
              <a:rPr lang="ko-KR" altLang="en-US" sz="1200" dirty="0" smtClean="0"/>
              <a:t>저장된 데이터를 확인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제품개발관리 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개발마스터 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EO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적용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점검관리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9574" y="3212976"/>
            <a:ext cx="1288373" cy="789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9676" y="3212976"/>
            <a:ext cx="129341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64768" y="4797152"/>
            <a:ext cx="1199803" cy="159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 flipV="1">
            <a:off x="3983782" y="2663772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9" name="꺾인 연결선 87"/>
          <p:cNvCxnSpPr>
            <a:stCxn id="48" idx="1"/>
          </p:cNvCxnSpPr>
          <p:nvPr/>
        </p:nvCxnSpPr>
        <p:spPr>
          <a:xfrm rot="10800000" flipV="1">
            <a:off x="200472" y="2976378"/>
            <a:ext cx="1584176" cy="2369761"/>
          </a:xfrm>
          <a:prstGeom prst="bentConnector3">
            <a:avLst>
              <a:gd name="adj1" fmla="val 10962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>
            <a:off x="4592960" y="3107060"/>
            <a:ext cx="0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 flipV="1">
            <a:off x="2176438" y="2926404"/>
            <a:ext cx="46800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 flipV="1">
            <a:off x="1784648" y="2924944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 flipV="1">
            <a:off x="349251" y="5070898"/>
            <a:ext cx="768278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2" name="꺾인 연결선 87"/>
          <p:cNvCxnSpPr/>
          <p:nvPr/>
        </p:nvCxnSpPr>
        <p:spPr>
          <a:xfrm rot="16200000" flipH="1">
            <a:off x="1458276" y="4177986"/>
            <a:ext cx="436435" cy="2376549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77468" y="3255392"/>
            <a:ext cx="1931516" cy="95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꺾인 연결선 87"/>
          <p:cNvCxnSpPr>
            <a:stCxn id="45" idx="0"/>
            <a:endCxn id="9221" idx="0"/>
          </p:cNvCxnSpPr>
          <p:nvPr/>
        </p:nvCxnSpPr>
        <p:spPr>
          <a:xfrm rot="5400000">
            <a:off x="1546559" y="2349097"/>
            <a:ext cx="183702" cy="1544057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87"/>
          <p:cNvCxnSpPr>
            <a:stCxn id="25" idx="1"/>
          </p:cNvCxnSpPr>
          <p:nvPr/>
        </p:nvCxnSpPr>
        <p:spPr>
          <a:xfrm rot="10800000" flipV="1">
            <a:off x="2720754" y="2715206"/>
            <a:ext cx="1263029" cy="497769"/>
          </a:xfrm>
          <a:prstGeom prst="bentConnector3">
            <a:avLst>
              <a:gd name="adj1" fmla="val 100025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 flipV="1">
            <a:off x="4415036" y="3005779"/>
            <a:ext cx="36004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71" name="직선 화살표 연결선 70"/>
          <p:cNvCxnSpPr/>
          <p:nvPr/>
        </p:nvCxnSpPr>
        <p:spPr>
          <a:xfrm>
            <a:off x="4263653" y="3645024"/>
            <a:ext cx="0" cy="4850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/>
          <p:cNvSpPr/>
          <p:nvPr/>
        </p:nvSpPr>
        <p:spPr>
          <a:xfrm flipV="1">
            <a:off x="3717185" y="3606226"/>
            <a:ext cx="1003920" cy="4572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53267" y="4132413"/>
            <a:ext cx="1027725" cy="65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420888"/>
            <a:ext cx="4680000" cy="239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472" y="4509120"/>
            <a:ext cx="3240360" cy="1658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35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③ </a:t>
            </a:r>
            <a:r>
              <a:rPr lang="en-US" altLang="ko-KR" sz="1200" b="1" dirty="0" smtClean="0"/>
              <a:t>Task Link</a:t>
            </a:r>
          </a:p>
          <a:p>
            <a:pPr marL="228600" indent="-228600"/>
            <a:r>
              <a:rPr lang="en-US" altLang="ko-KR" sz="1200" b="1" dirty="0" smtClean="0"/>
              <a:t> </a:t>
            </a:r>
            <a:r>
              <a:rPr lang="en-US" altLang="ko-KR" sz="1200" dirty="0" smtClean="0"/>
              <a:t> &gt; Task 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Task</a:t>
            </a:r>
            <a:r>
              <a:rPr lang="ko-KR" altLang="en-US" sz="1200" dirty="0" smtClean="0"/>
              <a:t>에 연결된 </a:t>
            </a:r>
            <a:r>
              <a:rPr lang="en-US" altLang="ko-KR" sz="1200" dirty="0" smtClean="0"/>
              <a:t>Function Task</a:t>
            </a:r>
            <a:r>
              <a:rPr lang="ko-KR" altLang="en-US" sz="1200" dirty="0" smtClean="0"/>
              <a:t>를 볼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(ex. </a:t>
            </a:r>
            <a:r>
              <a:rPr lang="ko-KR" altLang="en-US" sz="1200" dirty="0" smtClean="0"/>
              <a:t>개발마스터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구조검토제안서 등등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Task Link</a:t>
            </a:r>
            <a:r>
              <a:rPr lang="ko-KR" altLang="en-US" sz="1200" dirty="0" smtClean="0"/>
              <a:t> 상세페이지 폴더 아이콘을 클릭하면</a:t>
            </a:r>
            <a:r>
              <a:rPr lang="en-US" altLang="ko-KR" sz="1200" dirty="0" smtClean="0"/>
              <a:t>, Task Link</a:t>
            </a:r>
            <a:r>
              <a:rPr lang="ko-KR" altLang="en-US" sz="1200" dirty="0" smtClean="0"/>
              <a:t> 팝업이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(Task Link  </a:t>
            </a:r>
            <a:r>
              <a:rPr lang="ko-KR" altLang="en-US" sz="1200" dirty="0" smtClean="0"/>
              <a:t>유무에 따라 색이 다르다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  <a:endParaRPr lang="en-US" altLang="ko-KR" sz="1200" b="1" dirty="0" smtClean="0">
              <a:solidFill>
                <a:schemeClr val="dk1"/>
              </a:solidFill>
              <a:latin typeface="+mn-ea"/>
              <a:cs typeface="Arial"/>
              <a:sym typeface="Arial"/>
            </a:endParaRPr>
          </a:p>
          <a:p>
            <a:pPr marL="228600" lvl="0" indent="-228600"/>
            <a:endParaRPr lang="en-US" altLang="ko-KR" sz="1200" b="1" dirty="0" smtClean="0">
              <a:solidFill>
                <a:schemeClr val="dk1"/>
              </a:solidFill>
              <a:latin typeface="+mn-ea"/>
              <a:cs typeface="Arial"/>
              <a:sym typeface="Arial"/>
            </a:endParaRPr>
          </a:p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  <a:cs typeface="Arial"/>
                <a:sym typeface="Arial"/>
              </a:rPr>
              <a:t>④ 개발마스터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  <a:cs typeface="Arial"/>
                <a:sym typeface="Arial"/>
              </a:rPr>
              <a:t>Part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  <a:cs typeface="Arial"/>
                <a:sym typeface="Arial"/>
              </a:rPr>
              <a:t>목록</a:t>
            </a: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확인 할 제품명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Part Master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와 연결된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Part </a:t>
            </a:r>
          </a:p>
          <a:p>
            <a:pPr marL="228600" lvl="0" indent="-228600"/>
            <a:r>
              <a:rPr lang="en-US" altLang="ko-KR" sz="1200" dirty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목록 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연결된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part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가 없다면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상세페이지의 정보는 확인되지 않는다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.)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Part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목록의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pdm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의 해당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Part 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endParaRPr lang="ko-KR" altLang="en-US" sz="1200" b="1" dirty="0" smtClean="0">
              <a:solidFill>
                <a:schemeClr val="dk1"/>
              </a:solidFill>
              <a:latin typeface="+mn-ea"/>
              <a:cs typeface="Arial"/>
              <a:sym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제품개발관리 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개발마스터 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EO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적용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점검관리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9574" y="3212976"/>
            <a:ext cx="1288373" cy="789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9676" y="3212976"/>
            <a:ext cx="129341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64768" y="4797152"/>
            <a:ext cx="1199803" cy="159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 flipV="1">
            <a:off x="3983782" y="2663772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9" name="꺾인 연결선 87"/>
          <p:cNvCxnSpPr>
            <a:stCxn id="48" idx="1"/>
          </p:cNvCxnSpPr>
          <p:nvPr/>
        </p:nvCxnSpPr>
        <p:spPr>
          <a:xfrm rot="10800000" flipV="1">
            <a:off x="200472" y="2976378"/>
            <a:ext cx="1584176" cy="2369761"/>
          </a:xfrm>
          <a:prstGeom prst="bentConnector3">
            <a:avLst>
              <a:gd name="adj1" fmla="val 10962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>
            <a:off x="4592960" y="3107060"/>
            <a:ext cx="0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 flipV="1">
            <a:off x="2176438" y="2926404"/>
            <a:ext cx="46800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 flipV="1">
            <a:off x="1784648" y="2924944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 flipV="1">
            <a:off x="349251" y="5070898"/>
            <a:ext cx="768278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2" name="꺾인 연결선 87"/>
          <p:cNvCxnSpPr/>
          <p:nvPr/>
        </p:nvCxnSpPr>
        <p:spPr>
          <a:xfrm rot="16200000" flipH="1">
            <a:off x="1458276" y="4177986"/>
            <a:ext cx="436435" cy="2376549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77468" y="3255392"/>
            <a:ext cx="1931516" cy="95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꺾인 연결선 87"/>
          <p:cNvCxnSpPr>
            <a:stCxn id="45" idx="0"/>
            <a:endCxn id="9221" idx="0"/>
          </p:cNvCxnSpPr>
          <p:nvPr/>
        </p:nvCxnSpPr>
        <p:spPr>
          <a:xfrm rot="5400000">
            <a:off x="1546559" y="2349097"/>
            <a:ext cx="183702" cy="1544057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87"/>
          <p:cNvCxnSpPr>
            <a:stCxn id="25" idx="1"/>
          </p:cNvCxnSpPr>
          <p:nvPr/>
        </p:nvCxnSpPr>
        <p:spPr>
          <a:xfrm rot="10800000" flipV="1">
            <a:off x="2720754" y="2715206"/>
            <a:ext cx="1263029" cy="497769"/>
          </a:xfrm>
          <a:prstGeom prst="bentConnector3">
            <a:avLst>
              <a:gd name="adj1" fmla="val 100025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 flipV="1">
            <a:off x="4415036" y="3005779"/>
            <a:ext cx="36004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71" name="직선 화살표 연결선 70"/>
          <p:cNvCxnSpPr/>
          <p:nvPr/>
        </p:nvCxnSpPr>
        <p:spPr>
          <a:xfrm>
            <a:off x="4263653" y="3645024"/>
            <a:ext cx="0" cy="4850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/>
          <p:cNvSpPr/>
          <p:nvPr/>
        </p:nvSpPr>
        <p:spPr>
          <a:xfrm flipV="1">
            <a:off x="3717185" y="3606226"/>
            <a:ext cx="1003920" cy="4572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53267" y="4132413"/>
            <a:ext cx="1027725" cy="65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20888"/>
            <a:ext cx="4680000" cy="239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12840" y="4869160"/>
            <a:ext cx="1080120" cy="1295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647" y="4869160"/>
            <a:ext cx="2880320" cy="128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472" y="3140970"/>
            <a:ext cx="3240360" cy="1658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8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36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lvl="0"/>
            <a:r>
              <a:rPr lang="ko-KR" altLang="en-US" sz="1200" b="1" dirty="0" smtClean="0">
                <a:solidFill>
                  <a:schemeClr val="dk1"/>
                </a:solidFill>
                <a:latin typeface="+mn-ea"/>
                <a:cs typeface="Arial"/>
                <a:sym typeface="Arial"/>
              </a:rPr>
              <a:t>⑤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가소요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/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진소요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변경관리 상세페이지</a:t>
            </a:r>
          </a:p>
          <a:p>
            <a:pPr lvl="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가소요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/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진소요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변경 관리 항목의 돋보기 버튼을 누르면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목록 팝업이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우측 상단의 등록을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등록 팝업이 호출 되고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각종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정보를 입력하여 저장을 누르면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 목록에서 확인이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우측 폴더이미지를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입력한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가소요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/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진소요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상세페이지가 호출된다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 </a:t>
            </a: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/>
              <a:t>&gt; Edit </a:t>
            </a:r>
            <a:r>
              <a:rPr lang="ko-KR" altLang="en-US" sz="1200" dirty="0" smtClean="0"/>
              <a:t>버튼을 클릭하면</a:t>
            </a:r>
            <a:r>
              <a:rPr lang="en-US" altLang="ko-KR" sz="1200" dirty="0" smtClean="0"/>
              <a:t>, Edit Mode</a:t>
            </a:r>
            <a:r>
              <a:rPr lang="ko-KR" altLang="en-US" sz="1200" dirty="0" smtClean="0"/>
              <a:t>로 전환 된고 수정 할 수 있다</a:t>
            </a:r>
            <a:r>
              <a:rPr lang="en-US" altLang="ko-KR" sz="1200" dirty="0" smtClean="0"/>
              <a:t>.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제품개발관리 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개발마스터 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EO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적용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점검관리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 flipV="1">
            <a:off x="1851321" y="3645024"/>
            <a:ext cx="124968" cy="18269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9" name="직선 화살표 연결선 28"/>
          <p:cNvCxnSpPr/>
          <p:nvPr/>
        </p:nvCxnSpPr>
        <p:spPr>
          <a:xfrm flipH="1">
            <a:off x="1662062" y="3721794"/>
            <a:ext cx="17973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꺾인 연결선 87"/>
          <p:cNvCxnSpPr>
            <a:stCxn id="45" idx="1"/>
          </p:cNvCxnSpPr>
          <p:nvPr/>
        </p:nvCxnSpPr>
        <p:spPr>
          <a:xfrm rot="10800000" flipV="1">
            <a:off x="2091731" y="3736824"/>
            <a:ext cx="1089644" cy="1134716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 flipV="1">
            <a:off x="3181375" y="3645024"/>
            <a:ext cx="156718" cy="1836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 flipV="1">
            <a:off x="2883816" y="5140525"/>
            <a:ext cx="124968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1" name="직선 화살표 연결선 50"/>
          <p:cNvCxnSpPr/>
          <p:nvPr/>
        </p:nvCxnSpPr>
        <p:spPr>
          <a:xfrm>
            <a:off x="3008785" y="5169892"/>
            <a:ext cx="50405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87"/>
          <p:cNvCxnSpPr>
            <a:stCxn id="43" idx="1"/>
            <a:endCxn id="18434" idx="1"/>
          </p:cNvCxnSpPr>
          <p:nvPr/>
        </p:nvCxnSpPr>
        <p:spPr>
          <a:xfrm rot="10800000" flipV="1">
            <a:off x="200472" y="2976379"/>
            <a:ext cx="1584176" cy="993918"/>
          </a:xfrm>
          <a:prstGeom prst="bentConnector3">
            <a:avLst>
              <a:gd name="adj1" fmla="val 109019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 flipV="1">
            <a:off x="1784648" y="2924944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2480" y="3501008"/>
            <a:ext cx="1368152" cy="109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3437508"/>
            <a:ext cx="3080792" cy="15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672" y="4581128"/>
            <a:ext cx="281350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472" y="2420888"/>
            <a:ext cx="168810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7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37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⑥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  <a:cs typeface="Arial"/>
                <a:sym typeface="Arial"/>
              </a:rPr>
              <a:t> 개발마스터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  <a:cs typeface="Arial"/>
                <a:sym typeface="Arial"/>
              </a:rPr>
              <a:t>Part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  <a:cs typeface="Arial"/>
                <a:sym typeface="Arial"/>
              </a:rPr>
              <a:t>목록 수정</a:t>
            </a:r>
          </a:p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  <a:cs typeface="Arial"/>
                <a:sym typeface="Arial"/>
              </a:rPr>
              <a:t>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Edit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버튼을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Edit Mode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로 전환 되고 수정 할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형상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소재를 제외한 모든 항목을 입력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수정한다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Eo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No.(select box)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는 해당 품번이 포함된 모든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Eo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No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</a:t>
            </a: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보여주며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그 중 한가지를 선택하여 수정을 진행한다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</a:p>
          <a:p>
            <a:pPr marL="228600" lvl="0" indent="-228600">
              <a:buClr>
                <a:schemeClr val="dk1"/>
              </a:buClr>
              <a:buSzPts val="1100"/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수율은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NET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중량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/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투임 중량 *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100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  <a:buSzPts val="1100"/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BL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사이즈 폭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실계산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값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은 전개사이즈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폭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 +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여유사이즈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폭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  <a:buSzPts val="1100"/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BL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사이즈 피치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실계산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값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은 전개사이즈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피치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 +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여유사이즈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피치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SzPts val="1100"/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투임 중량은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두께 *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BL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사이즈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폭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 * BL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사이즈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피치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 * 7.85) / 1000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</a:rPr>
              <a:t>계산 시 표기중량이 아닌 </a:t>
            </a:r>
            <a:r>
              <a:rPr lang="ko-KR" altLang="en-US" sz="1200" dirty="0" err="1" smtClean="0">
                <a:solidFill>
                  <a:srgbClr val="FF0000"/>
                </a:solidFill>
                <a:latin typeface="+mn-ea"/>
              </a:rPr>
              <a:t>실계산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</a:rPr>
              <a:t> 값으로 계산됨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</a:rPr>
              <a:t>※</a:t>
            </a:r>
          </a:p>
          <a:p>
            <a:pPr marL="228600" lvl="0" indent="-228600">
              <a:buClr>
                <a:schemeClr val="dk1"/>
              </a:buClr>
            </a:pPr>
            <a:endParaRPr lang="ko-KR" altLang="en-US" sz="1200" dirty="0" smtClean="0">
              <a:solidFill>
                <a:srgbClr val="FF0000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금형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공정 입력 시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SET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수는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OP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각 항목에 몇을 기입하건 </a:t>
            </a: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기입한 항목 수의 합으로 표현된다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첨부자료 항목의 돋보기 버튼을 누르면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파일 첨부 팝업이 </a:t>
            </a: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관련된 파일을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Drag &amp; Drop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하여 지정한 위치에 놓으면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파일 첨부 목록에 확인이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</a:rPr>
              <a:t>. ※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endParaRPr lang="en-US" altLang="ko-KR" sz="12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제품개발관리 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개발마스터 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EO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적용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점검관리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5" name="직사각형 34"/>
          <p:cNvSpPr/>
          <p:nvPr/>
        </p:nvSpPr>
        <p:spPr>
          <a:xfrm flipV="1">
            <a:off x="980655" y="3203452"/>
            <a:ext cx="72008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37" name="직선 화살표 연결선 36"/>
          <p:cNvCxnSpPr/>
          <p:nvPr/>
        </p:nvCxnSpPr>
        <p:spPr>
          <a:xfrm>
            <a:off x="1018751" y="3284984"/>
            <a:ext cx="1079" cy="1606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직사각형 57"/>
          <p:cNvSpPr/>
          <p:nvPr/>
        </p:nvSpPr>
        <p:spPr>
          <a:xfrm flipV="1">
            <a:off x="3584848" y="5013176"/>
            <a:ext cx="96615" cy="1728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9" name="직선 화살표 연결선 58"/>
          <p:cNvCxnSpPr/>
          <p:nvPr/>
        </p:nvCxnSpPr>
        <p:spPr>
          <a:xfrm flipV="1">
            <a:off x="3637804" y="4293096"/>
            <a:ext cx="0" cy="73174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40832" y="3212976"/>
            <a:ext cx="1368152" cy="109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20888"/>
            <a:ext cx="4680000" cy="220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38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</a:t>
            </a:r>
            <a:r>
              <a:rPr lang="en-US" altLang="ko-KR" sz="1200" b="1" dirty="0" smtClean="0"/>
              <a:t>EO</a:t>
            </a:r>
            <a:r>
              <a:rPr lang="ko-KR" altLang="en-US" sz="1200" b="1" dirty="0" smtClean="0"/>
              <a:t>적용</a:t>
            </a:r>
            <a:r>
              <a:rPr lang="en-US" altLang="ko-KR" sz="1200" b="1" dirty="0" smtClean="0"/>
              <a:t>/ </a:t>
            </a:r>
            <a:r>
              <a:rPr lang="ko-KR" altLang="en-US" sz="1200" b="1" dirty="0" smtClean="0"/>
              <a:t>점검관리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목록 </a:t>
            </a:r>
            <a:r>
              <a:rPr lang="en-US" altLang="ko-KR" sz="1200" b="1" dirty="0" smtClean="0"/>
              <a:t>(</a:t>
            </a:r>
            <a:r>
              <a:rPr lang="en-US" altLang="ko-KR" sz="1200" b="1" dirty="0" err="1" smtClean="0"/>
              <a:t>pdm</a:t>
            </a:r>
            <a:r>
              <a:rPr lang="ko-KR" altLang="en-US" sz="1200" b="1" dirty="0" smtClean="0"/>
              <a:t>에서 </a:t>
            </a:r>
            <a:r>
              <a:rPr lang="en-US" altLang="ko-KR" sz="1200" b="1" dirty="0" smtClean="0"/>
              <a:t>EO</a:t>
            </a:r>
            <a:r>
              <a:rPr lang="ko-KR" altLang="en-US" sz="1200" b="1" dirty="0" smtClean="0"/>
              <a:t>결제된 </a:t>
            </a:r>
            <a:r>
              <a:rPr lang="en-US" altLang="ko-KR" sz="1200" b="1" dirty="0" smtClean="0"/>
              <a:t>Part </a:t>
            </a:r>
            <a:r>
              <a:rPr lang="ko-KR" altLang="en-US" sz="1200" b="1" dirty="0" smtClean="0"/>
              <a:t>전부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기본화면은 공백으로 원하는 데이터 값을 조회해서 처리해야 된다</a:t>
            </a:r>
            <a:r>
              <a:rPr lang="en-US" altLang="ko-KR" sz="1200" dirty="0" smtClean="0"/>
              <a:t>.</a:t>
            </a:r>
          </a:p>
          <a:p>
            <a:pPr marL="228600" lvl="0" indent="-228600"/>
            <a:r>
              <a:rPr lang="en-US" altLang="ko-KR" sz="1200" dirty="0" smtClean="0"/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Part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목록의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pdm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의 해당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Part 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endParaRPr lang="en-US" altLang="ko-KR" sz="1200" dirty="0" smtClean="0"/>
          </a:p>
          <a:p>
            <a:pPr marL="228600" indent="-228600"/>
            <a:r>
              <a:rPr lang="ko-KR" altLang="en-US" sz="1200" b="1" dirty="0" smtClean="0"/>
              <a:t>② </a:t>
            </a:r>
            <a:r>
              <a:rPr lang="en-US" altLang="ko-KR" sz="1200" b="1" dirty="0" smtClean="0"/>
              <a:t>WBS Task </a:t>
            </a:r>
            <a:r>
              <a:rPr lang="ko-KR" altLang="en-US" sz="1200" b="1" dirty="0" smtClean="0"/>
              <a:t>연결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연결을 원하는 </a:t>
            </a:r>
            <a:r>
              <a:rPr lang="en-US" altLang="ko-KR" sz="1200" dirty="0" smtClean="0"/>
              <a:t>Part</a:t>
            </a:r>
            <a:r>
              <a:rPr lang="ko-KR" altLang="en-US" sz="1200" dirty="0" smtClean="0"/>
              <a:t>를 선택한 후</a:t>
            </a:r>
            <a:r>
              <a:rPr lang="en-US" altLang="ko-KR" sz="1200" dirty="0" smtClean="0"/>
              <a:t>, WBS Task</a:t>
            </a:r>
            <a:r>
              <a:rPr lang="ko-KR" altLang="en-US" sz="1200" dirty="0" smtClean="0"/>
              <a:t>연결 버튼을 누르면</a:t>
            </a:r>
            <a:r>
              <a:rPr lang="en-US" altLang="ko-KR" sz="1200" dirty="0" smtClean="0"/>
              <a:t>,</a:t>
            </a:r>
          </a:p>
          <a:p>
            <a:pPr marL="228600" indent="-228600"/>
            <a:r>
              <a:rPr lang="en-US" altLang="ko-KR" sz="1200" dirty="0" smtClean="0"/>
              <a:t>     WBS Task </a:t>
            </a:r>
            <a:r>
              <a:rPr lang="ko-KR" altLang="en-US" sz="1200" dirty="0" smtClean="0"/>
              <a:t>연결 팝업이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연결 하고자 하는 프로젝트 </a:t>
            </a:r>
            <a:r>
              <a:rPr lang="en-US" altLang="ko-KR" sz="1200" dirty="0" smtClean="0"/>
              <a:t>Task</a:t>
            </a:r>
            <a:r>
              <a:rPr lang="ko-KR" altLang="en-US" sz="1200" dirty="0" smtClean="0"/>
              <a:t>를 조회하여 해당 </a:t>
            </a:r>
            <a:r>
              <a:rPr lang="en-US" altLang="ko-KR" sz="1200" dirty="0" smtClean="0"/>
              <a:t>Task</a:t>
            </a:r>
            <a:r>
              <a:rPr lang="ko-KR" altLang="en-US" sz="1200" dirty="0" smtClean="0"/>
              <a:t>의 좌측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checkbox </a:t>
            </a:r>
            <a:r>
              <a:rPr lang="ko-KR" altLang="en-US" sz="1200" dirty="0" smtClean="0"/>
              <a:t>를 선택한 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연결을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연결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   (</a:t>
            </a:r>
            <a:r>
              <a:rPr lang="ko-KR" altLang="en-US" sz="1200" dirty="0" smtClean="0"/>
              <a:t>연결된 프로젝트는 </a:t>
            </a:r>
            <a:r>
              <a:rPr lang="en-US" altLang="ko-KR" sz="1200" dirty="0" smtClean="0"/>
              <a:t>WBS</a:t>
            </a:r>
            <a:r>
              <a:rPr lang="ko-KR" altLang="en-US" sz="1200" dirty="0" smtClean="0"/>
              <a:t>의 </a:t>
            </a:r>
            <a:r>
              <a:rPr lang="en-US" altLang="ko-KR" sz="1200" dirty="0" smtClean="0"/>
              <a:t>Task </a:t>
            </a:r>
            <a:r>
              <a:rPr lang="ko-KR" altLang="en-US" sz="1200" dirty="0" smtClean="0"/>
              <a:t>연결 팝업에서 확인가능</a:t>
            </a:r>
            <a:r>
              <a:rPr lang="en-US" altLang="ko-KR" sz="1200" dirty="0" smtClean="0"/>
              <a:t>)</a:t>
            </a:r>
          </a:p>
          <a:p>
            <a:pPr marL="228600" indent="-228600"/>
            <a:endParaRPr lang="en-US" altLang="ko-KR" sz="1200" dirty="0" smtClean="0"/>
          </a:p>
          <a:p>
            <a:pPr marL="228600" indent="-228600"/>
            <a:r>
              <a:rPr lang="ko-KR" altLang="en-US" sz="1200" b="1" dirty="0" smtClean="0"/>
              <a:t>③ </a:t>
            </a:r>
            <a:r>
              <a:rPr lang="ko-KR" altLang="en-US" sz="1200" b="1" dirty="0" err="1" smtClean="0"/>
              <a:t>금형</a:t>
            </a:r>
            <a:r>
              <a:rPr lang="en-US" altLang="ko-KR" sz="1200" b="1" dirty="0" smtClean="0"/>
              <a:t>, JIG </a:t>
            </a:r>
            <a:r>
              <a:rPr lang="ko-KR" altLang="en-US" sz="1200" b="1" dirty="0" smtClean="0"/>
              <a:t>수정승인관리 등록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각 세부항목을 모두 작성 후 저장을 클릭하면</a:t>
            </a:r>
            <a:r>
              <a:rPr lang="en-US" altLang="ko-KR" sz="1200" dirty="0" smtClean="0"/>
              <a:t>, EO </a:t>
            </a:r>
            <a:r>
              <a:rPr lang="ko-KR" altLang="en-US" sz="1200" dirty="0" smtClean="0"/>
              <a:t>목록 해당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Part</a:t>
            </a:r>
            <a:r>
              <a:rPr lang="ko-KR" altLang="en-US" sz="1200" dirty="0" smtClean="0"/>
              <a:t>에 정상 입력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b="1" dirty="0" smtClean="0"/>
              <a:t>     (</a:t>
            </a:r>
            <a:r>
              <a:rPr lang="ko-KR" altLang="en-US" sz="1200" dirty="0" smtClean="0"/>
              <a:t>수정승인서</a:t>
            </a:r>
            <a:r>
              <a:rPr lang="en-US" altLang="ko-KR" sz="1200" dirty="0" smtClean="0"/>
              <a:t>, </a:t>
            </a:r>
            <a:r>
              <a:rPr lang="en-US" altLang="ko-KR" sz="1200" dirty="0" err="1" smtClean="0"/>
              <a:t>vaatz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등록번호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승인 일이 모두 입력이 되어야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상태 항목이 </a:t>
            </a:r>
            <a:r>
              <a:rPr lang="en-US" altLang="ko-KR" sz="1200" dirty="0" smtClean="0"/>
              <a:t>‘</a:t>
            </a:r>
            <a:r>
              <a:rPr lang="ko-KR" altLang="en-US" sz="1200" dirty="0" smtClean="0"/>
              <a:t>수정승인서 등록</a:t>
            </a:r>
            <a:r>
              <a:rPr lang="en-US" altLang="ko-KR" sz="1200" dirty="0" smtClean="0"/>
              <a:t>’</a:t>
            </a:r>
            <a:r>
              <a:rPr lang="ko-KR" altLang="en-US" sz="1200" dirty="0" smtClean="0"/>
              <a:t>으로 변경 됨</a:t>
            </a:r>
            <a:r>
              <a:rPr lang="en-US" altLang="ko-KR" sz="1200" dirty="0" smtClean="0"/>
              <a:t>)</a:t>
            </a:r>
            <a:endParaRPr lang="en-US" altLang="ko-KR" sz="1200" b="1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제품개발관리 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개발마스터 관리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 EO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적용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점검관리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472" y="4653136"/>
            <a:ext cx="1800200" cy="1312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72680" y="4649388"/>
            <a:ext cx="1296144" cy="1361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47975" y="4653136"/>
            <a:ext cx="1381894" cy="956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 flipV="1">
            <a:off x="1440484" y="3925912"/>
            <a:ext cx="253108" cy="138672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5" name="직선 화살표 연결선 24"/>
          <p:cNvCxnSpPr>
            <a:stCxn id="22" idx="0"/>
          </p:cNvCxnSpPr>
          <p:nvPr/>
        </p:nvCxnSpPr>
        <p:spPr>
          <a:xfrm>
            <a:off x="1567038" y="4064584"/>
            <a:ext cx="2126" cy="5885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꺾인 연결선 87"/>
          <p:cNvCxnSpPr>
            <a:stCxn id="44" idx="1"/>
            <a:endCxn id="8198" idx="0"/>
          </p:cNvCxnSpPr>
          <p:nvPr/>
        </p:nvCxnSpPr>
        <p:spPr>
          <a:xfrm rot="10800000" flipV="1">
            <a:off x="2720752" y="4041068"/>
            <a:ext cx="746842" cy="608320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 flipV="1">
            <a:off x="3467594" y="4005064"/>
            <a:ext cx="160684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32920" y="2852936"/>
            <a:ext cx="599261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직사각형 45"/>
          <p:cNvSpPr/>
          <p:nvPr/>
        </p:nvSpPr>
        <p:spPr>
          <a:xfrm>
            <a:off x="4232920" y="2852936"/>
            <a:ext cx="576064" cy="144016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 flipV="1">
            <a:off x="4501904" y="3925912"/>
            <a:ext cx="198562" cy="15116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4600103" y="4077072"/>
            <a:ext cx="1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20888"/>
            <a:ext cx="4680000" cy="220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9.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제품개발관리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39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검사결과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④ 결과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결과항목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점검결과 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결과 ‘적용완료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미적용</a:t>
            </a:r>
            <a:r>
              <a:rPr lang="en-US" altLang="ko-KR" sz="1200" dirty="0" smtClean="0"/>
              <a:t>’ </a:t>
            </a:r>
            <a:r>
              <a:rPr lang="ko-KR" altLang="en-US" sz="1200" dirty="0" smtClean="0"/>
              <a:t>중 선택하여 날짜 입력 후 저장한다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Task </a:t>
            </a:r>
            <a:r>
              <a:rPr lang="ko-KR" altLang="en-US" sz="1200" dirty="0" smtClean="0"/>
              <a:t>목록에서 변경된 사항으로 확인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b="1" dirty="0" smtClean="0"/>
          </a:p>
          <a:p>
            <a:pPr marL="228600" indent="-228600"/>
            <a:r>
              <a:rPr lang="ko-KR" altLang="en-US" sz="1200" b="1" dirty="0" smtClean="0"/>
              <a:t>⑤ 첨부자료 </a:t>
            </a:r>
            <a:endParaRPr lang="en-US" altLang="ko-KR" sz="1200" b="1" dirty="0" smtClean="0"/>
          </a:p>
          <a:p>
            <a:pPr lvl="0"/>
            <a:r>
              <a:rPr lang="en-US" altLang="ko-KR" sz="1200" b="1" dirty="0" smtClean="0"/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첨부자료 항목의 돋보기 버튼을 누르면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파일 첨부 팝업이 </a:t>
            </a: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호출된다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관련된 파일을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Drag &amp; Drop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하여 지정한 위치에 놓으면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파일 첨부 목록에 확인이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</a:p>
          <a:p>
            <a:pPr lvl="0">
              <a:buClr>
                <a:schemeClr val="dk1"/>
              </a:buClr>
            </a:pP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첨부자료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유무에 따라 색이 다르다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</a:rPr>
              <a:t>. ※</a:t>
            </a:r>
            <a:endParaRPr lang="en-US" altLang="ko-KR" sz="1200" b="1" dirty="0" smtClean="0"/>
          </a:p>
          <a:p>
            <a:pPr marL="228600" indent="-228600"/>
            <a:endParaRPr lang="en-US" altLang="ko-KR" sz="1200" b="1" dirty="0" smtClean="0"/>
          </a:p>
          <a:p>
            <a:pPr marL="228600" indent="-228600"/>
            <a:r>
              <a:rPr lang="ko-KR" altLang="en-US" sz="1200" b="1" dirty="0" smtClean="0"/>
              <a:t>⑥ </a:t>
            </a:r>
            <a:r>
              <a:rPr lang="en-US" altLang="ko-KR" sz="1200" b="1" dirty="0" smtClean="0"/>
              <a:t>Task Link</a:t>
            </a:r>
          </a:p>
          <a:p>
            <a:pPr marL="228600" indent="-228600"/>
            <a:r>
              <a:rPr lang="en-US" altLang="ko-KR" sz="1200" b="1" dirty="0" smtClean="0"/>
              <a:t> </a:t>
            </a:r>
            <a:r>
              <a:rPr lang="en-US" altLang="ko-KR" sz="1200" dirty="0" smtClean="0"/>
              <a:t> &gt; Task 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Task</a:t>
            </a:r>
            <a:r>
              <a:rPr lang="ko-KR" altLang="en-US" sz="1200" dirty="0" smtClean="0"/>
              <a:t>에 연결된 </a:t>
            </a:r>
            <a:r>
              <a:rPr lang="en-US" altLang="ko-KR" sz="1200" dirty="0" smtClean="0"/>
              <a:t>Function Task</a:t>
            </a:r>
            <a:r>
              <a:rPr lang="ko-KR" altLang="en-US" sz="1200" dirty="0" smtClean="0"/>
              <a:t>를 볼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(ex. </a:t>
            </a:r>
            <a:r>
              <a:rPr lang="ko-KR" altLang="en-US" sz="1200" dirty="0" smtClean="0"/>
              <a:t>개발마스터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구조검토제안서 등등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Task Link</a:t>
            </a:r>
            <a:r>
              <a:rPr lang="ko-KR" altLang="en-US" sz="1200" dirty="0" smtClean="0"/>
              <a:t> 상세페이지 폴더 아이콘을 클릭하면</a:t>
            </a:r>
            <a:r>
              <a:rPr lang="en-US" altLang="ko-KR" sz="1200" dirty="0" smtClean="0"/>
              <a:t>, Task Link</a:t>
            </a:r>
            <a:r>
              <a:rPr lang="ko-KR" altLang="en-US" sz="1200" dirty="0" smtClean="0"/>
              <a:t> 팝업이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(Task Link </a:t>
            </a:r>
            <a:r>
              <a:rPr lang="ko-KR" altLang="en-US" sz="1200" dirty="0" smtClean="0"/>
              <a:t>유무에 따라 색이 다르다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  <a:endParaRPr lang="en-US" altLang="ko-KR" sz="1200" b="1" dirty="0" smtClean="0">
              <a:solidFill>
                <a:schemeClr val="dk1"/>
              </a:solidFill>
              <a:latin typeface="+mn-ea"/>
              <a:cs typeface="Arial"/>
              <a:sym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제품개발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제품개발관리 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개발마스터 관리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 EO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적용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점검관리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472" y="4653136"/>
            <a:ext cx="1800200" cy="1312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72680" y="4649388"/>
            <a:ext cx="1296144" cy="1361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47975" y="4653136"/>
            <a:ext cx="1381894" cy="956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 flipV="1">
            <a:off x="1440484" y="3925912"/>
            <a:ext cx="253108" cy="138672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5" name="직선 화살표 연결선 24"/>
          <p:cNvCxnSpPr>
            <a:stCxn id="22" idx="0"/>
          </p:cNvCxnSpPr>
          <p:nvPr/>
        </p:nvCxnSpPr>
        <p:spPr>
          <a:xfrm>
            <a:off x="1567038" y="4064584"/>
            <a:ext cx="2126" cy="5885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꺾인 연결선 87"/>
          <p:cNvCxnSpPr>
            <a:stCxn id="44" idx="1"/>
            <a:endCxn id="8198" idx="0"/>
          </p:cNvCxnSpPr>
          <p:nvPr/>
        </p:nvCxnSpPr>
        <p:spPr>
          <a:xfrm rot="10800000" flipV="1">
            <a:off x="2720752" y="4041068"/>
            <a:ext cx="746842" cy="608320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 flipV="1">
            <a:off x="3467594" y="4005064"/>
            <a:ext cx="160684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32920" y="2852936"/>
            <a:ext cx="599261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직사각형 45"/>
          <p:cNvSpPr/>
          <p:nvPr/>
        </p:nvSpPr>
        <p:spPr>
          <a:xfrm>
            <a:off x="4232920" y="2852936"/>
            <a:ext cx="576064" cy="144016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 flipV="1">
            <a:off x="4501904" y="3925912"/>
            <a:ext cx="198562" cy="15116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4600103" y="4077072"/>
            <a:ext cx="1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10.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구조검토제안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40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구조검토제안 현황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구조검토제안 현황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err="1" smtClean="0"/>
              <a:t>고객사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단계</a:t>
            </a:r>
            <a:r>
              <a:rPr lang="en-US" altLang="ko-KR" sz="1200" dirty="0" smtClean="0"/>
              <a:t>1, </a:t>
            </a:r>
            <a:r>
              <a:rPr lang="ko-KR" altLang="en-US" sz="1200" dirty="0" smtClean="0"/>
              <a:t>단계</a:t>
            </a:r>
            <a:r>
              <a:rPr lang="en-US" altLang="ko-KR" sz="1200" dirty="0" smtClean="0"/>
              <a:t>2 </a:t>
            </a:r>
            <a:r>
              <a:rPr lang="en-US" altLang="ko-KR" sz="1200" dirty="0" err="1" smtClean="0"/>
              <a:t>selectbox</a:t>
            </a:r>
            <a:r>
              <a:rPr lang="ko-KR" altLang="en-US" sz="1200" dirty="0" smtClean="0"/>
              <a:t>를 선택 조회해서 각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항목별 검색이 가능하다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유형별로 생산성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작업성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성형성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조립성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오류 건을 원 그래프로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확인이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조치 </a:t>
            </a:r>
            <a:r>
              <a:rPr lang="ko-KR" altLang="en-US" sz="1200" dirty="0" err="1" smtClean="0"/>
              <a:t>결과별로</a:t>
            </a:r>
            <a:r>
              <a:rPr lang="ko-KR" altLang="en-US" sz="1200" dirty="0" smtClean="0"/>
              <a:t> 반영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검토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불가를 원 그래프로 확인이 가능하다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단계별로 </a:t>
            </a:r>
            <a:r>
              <a:rPr lang="ko-KR" altLang="en-US" sz="1200" dirty="0" err="1" smtClean="0"/>
              <a:t>성형성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조립성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생산성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작업성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오류에 대한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각 데이터를 표로 확인이 가능하다</a:t>
            </a:r>
            <a:r>
              <a:rPr lang="en-US" altLang="ko-KR" sz="1200" dirty="0" smtClean="0"/>
              <a:t>.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633520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구조검토제안 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등록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반영결과 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조회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216" y="2357430"/>
            <a:ext cx="4714908" cy="238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20888"/>
            <a:ext cx="4680000" cy="232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6615" y="3501008"/>
            <a:ext cx="3362537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10.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구조검토제안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41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구조검토제안 등록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  <a:cs typeface="Arial"/>
                <a:sym typeface="Arial"/>
              </a:rPr>
              <a:t>①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구조검토 제안 현황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구조검토 제안서 작성일 기준으로 </a:t>
            </a:r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b="1" dirty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 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pdm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의 연결된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Part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정보 상세페이지가 </a:t>
            </a: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제안서 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Edit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버튼을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Edit Mode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로 전환 되고 수정 할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b="1" dirty="0" smtClean="0">
                <a:solidFill>
                  <a:schemeClr val="dk1"/>
                </a:solidFill>
                <a:latin typeface="+mn-ea"/>
                <a:cs typeface="Arial"/>
                <a:sym typeface="Arial"/>
              </a:rPr>
              <a:t>②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구조검토 제안서 등록</a:t>
            </a: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 현황 목록 우측 상단 구조검토 제안서 등록 버튼을 </a:t>
            </a: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제안서 등록 팝업이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고객사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차종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제품군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단계는 기준정보의 정보를 가져온다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차종은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고객사를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제품은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제품군을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선택해야만 선택이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 입력 시 돋보기 버튼을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 조회 </a:t>
            </a: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팝업이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팝업 창에서 연관된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품명을 조회 후 </a:t>
            </a: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선택하면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입력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(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 둘 중 하나만 조회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선택해도</a:t>
            </a: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함께 입력됨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현상 및 문제점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제안내용은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JPG, JPEG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파일을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Drag &amp; Drop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하여</a:t>
            </a: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지정한 위치에 놓으면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이미지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섬네일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확인이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(JPG, JPEG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외 다른 파일 첨부 불가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 </a:t>
            </a:r>
            <a:endParaRPr lang="ko-KR" altLang="en-US" sz="1200" dirty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633520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구조검토제안 현황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구조검토제안 등록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반영결과 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조회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0" name="직사각형 19"/>
          <p:cNvSpPr/>
          <p:nvPr/>
        </p:nvSpPr>
        <p:spPr>
          <a:xfrm flipV="1">
            <a:off x="4462914" y="2729430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1" name="직선 화살표 연결선 20"/>
          <p:cNvCxnSpPr/>
          <p:nvPr/>
        </p:nvCxnSpPr>
        <p:spPr>
          <a:xfrm>
            <a:off x="4646394" y="2840236"/>
            <a:ext cx="0" cy="6607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20888"/>
            <a:ext cx="4680000" cy="232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6615" y="3501008"/>
            <a:ext cx="3362537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10.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구조검토제안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42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구조검토제안 등록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lvl="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첨부파일은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ppt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파일을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Drag &amp; Drop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하여 지정한 위치에 놓으면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첨부파일 목록에서 확인이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ppt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외 파일 첨부 불가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</a:rPr>
              <a:t>. ※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각종 정보를 입력 후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저장하면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제안서 상세페이지에서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확인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endParaRPr lang="ko-KR" altLang="en-US" sz="1200" dirty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633520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구조검토제안 현황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구조검토제안 등록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반영결과 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조회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0" name="직사각형 19"/>
          <p:cNvSpPr/>
          <p:nvPr/>
        </p:nvSpPr>
        <p:spPr>
          <a:xfrm flipV="1">
            <a:off x="4462914" y="2729430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1" name="직선 화살표 연결선 20"/>
          <p:cNvCxnSpPr/>
          <p:nvPr/>
        </p:nvCxnSpPr>
        <p:spPr>
          <a:xfrm>
            <a:off x="4646394" y="2840236"/>
            <a:ext cx="0" cy="6607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20888"/>
            <a:ext cx="4680000" cy="2330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4653137"/>
            <a:ext cx="2016224" cy="1554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10.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구조검토제안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구조검토제안 반영결과 관리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① 구조검토제안 반영결과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구조검토 제안서 작성일 기준으로 </a:t>
            </a: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   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pdm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의 연결된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Part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정보 상세페이지가 </a:t>
            </a: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제안서 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>
              <a:buClr>
                <a:schemeClr val="dk1"/>
              </a:buClr>
            </a:pP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② 구조검토제안서 상세페이지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Edit - Edit Mode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로 전환 되고 수정 할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확정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-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구조검토제안 반영결과 관리에서 구조검토제안 조회로 </a:t>
            </a: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이동한다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미리보기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-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첨부된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ppt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파일을 미리 볼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endParaRPr lang="ko-KR" altLang="en-US" sz="1200" b="1" dirty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구조검토제안 등록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구조검토제안 반영결과 관리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조회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0472" y="3356992"/>
            <a:ext cx="1656184" cy="1225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 flipV="1">
            <a:off x="1208584" y="3064070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5" name="직선 화살표 연결선 24"/>
          <p:cNvCxnSpPr/>
          <p:nvPr/>
        </p:nvCxnSpPr>
        <p:spPr>
          <a:xfrm>
            <a:off x="1392064" y="3174876"/>
            <a:ext cx="0" cy="1821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 flipV="1">
            <a:off x="1835448" y="3064070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0" name="직선 화살표 연결선 39"/>
          <p:cNvCxnSpPr/>
          <p:nvPr/>
        </p:nvCxnSpPr>
        <p:spPr>
          <a:xfrm>
            <a:off x="2018928" y="3174876"/>
            <a:ext cx="0" cy="14782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87"/>
          <p:cNvCxnSpPr>
            <a:stCxn id="43" idx="0"/>
          </p:cNvCxnSpPr>
          <p:nvPr/>
        </p:nvCxnSpPr>
        <p:spPr>
          <a:xfrm rot="16200000" flipH="1">
            <a:off x="2133060" y="5082143"/>
            <a:ext cx="56591" cy="2198913"/>
          </a:xfrm>
          <a:prstGeom prst="bentConnector3">
            <a:avLst>
              <a:gd name="adj1" fmla="val 503951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 flipV="1">
            <a:off x="1028276" y="6107585"/>
            <a:ext cx="67246" cy="4572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60713" y="4667114"/>
            <a:ext cx="2016223" cy="1554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4941168"/>
            <a:ext cx="1961479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472" y="2420888"/>
            <a:ext cx="4680000" cy="230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10.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구조검토제안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44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구조검토제안 조회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>
              <a:buClr>
                <a:schemeClr val="dk1"/>
              </a:buClr>
            </a:pP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① 구조검토제안 반영결과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구조검토 제안서 작성일 기준으로 </a:t>
            </a: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   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pdm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의 연결된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Part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정보 상세페이지가 </a:t>
            </a: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제안서 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미리보기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-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첨부된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ppt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파일을 미리 볼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b="1" dirty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구조검토제안 등록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구조검토제안 반영결과 관리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구조검토제안 조회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0473" y="3539108"/>
            <a:ext cx="1656000" cy="130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 flipV="1">
            <a:off x="1258367" y="3284984"/>
            <a:ext cx="286762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5" name="직선 화살표 연결선 24"/>
          <p:cNvCxnSpPr/>
          <p:nvPr/>
        </p:nvCxnSpPr>
        <p:spPr>
          <a:xfrm>
            <a:off x="1392064" y="3392615"/>
            <a:ext cx="0" cy="1821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 flipV="1">
            <a:off x="1835448" y="3284984"/>
            <a:ext cx="35877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2018928" y="3395790"/>
            <a:ext cx="0" cy="15453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 flipV="1">
            <a:off x="1160387" y="6355780"/>
            <a:ext cx="124968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2" name="직선 화살표 연결선 41"/>
          <p:cNvCxnSpPr/>
          <p:nvPr/>
        </p:nvCxnSpPr>
        <p:spPr>
          <a:xfrm>
            <a:off x="1280592" y="6371803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60712" y="5229200"/>
            <a:ext cx="1504098" cy="122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333" y="4077072"/>
            <a:ext cx="2520279" cy="127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420888"/>
            <a:ext cx="4680000" cy="1149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80791" y="3429000"/>
            <a:ext cx="153715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7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10.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제품문제점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45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문제점제기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① 문제점제기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문제점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갑지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작성 기준으로 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검사 명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갑지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문제점 목록페이지가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Edit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버튼을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Edit Mode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로 전환 되고 수정 할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 제기자 배포가 되었다면 수정 불가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lvl="0">
              <a:buClr>
                <a:schemeClr val="dk1"/>
              </a:buClr>
            </a:pP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② 문제점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갑지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등록</a:t>
            </a: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 현황 목록 우측 상단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갑지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등록 버튼을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문제점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갑지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등록 팝업이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고객사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차종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제품군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단계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검사 명은 기준정보의 정보를</a:t>
            </a:r>
          </a:p>
          <a:p>
            <a:pPr lvl="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가져온다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차종은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고객사를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제품은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제품군을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단계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2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는 단계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1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을 선택해야만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선택이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조치담당자 입력 시 돋보기 버튼을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사용자 조회 </a:t>
            </a: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팝업이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팝업 창에서 사용자를 조회 후 선택하면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입력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각종 정보를 입력하고 저장을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저장되며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갑지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상세페이지에서 확인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b="1" dirty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제품문제점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문제점제기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문제점조치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문제점조회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5" name="직사각형 24"/>
          <p:cNvSpPr/>
          <p:nvPr/>
        </p:nvSpPr>
        <p:spPr>
          <a:xfrm flipV="1">
            <a:off x="1709147" y="3183447"/>
            <a:ext cx="286762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7" name="꺾인 연결선 87"/>
          <p:cNvCxnSpPr>
            <a:stCxn id="25" idx="0"/>
          </p:cNvCxnSpPr>
          <p:nvPr/>
        </p:nvCxnSpPr>
        <p:spPr>
          <a:xfrm rot="16200000" flipH="1">
            <a:off x="2159883" y="2978961"/>
            <a:ext cx="646739" cy="1261449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 flipV="1">
            <a:off x="4602741" y="2727844"/>
            <a:ext cx="247298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2" name="직선 화살표 연결선 41"/>
          <p:cNvCxnSpPr/>
          <p:nvPr/>
        </p:nvCxnSpPr>
        <p:spPr>
          <a:xfrm>
            <a:off x="4729833" y="2826167"/>
            <a:ext cx="0" cy="17549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 flipV="1">
            <a:off x="2145322" y="3182114"/>
            <a:ext cx="503421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6" name="꺾인 연결선 87"/>
          <p:cNvCxnSpPr>
            <a:stCxn id="45" idx="2"/>
          </p:cNvCxnSpPr>
          <p:nvPr/>
        </p:nvCxnSpPr>
        <p:spPr>
          <a:xfrm rot="16200000" flipH="1" flipV="1">
            <a:off x="1500359" y="3180397"/>
            <a:ext cx="894958" cy="898391"/>
          </a:xfrm>
          <a:prstGeom prst="bentConnector3">
            <a:avLst>
              <a:gd name="adj1" fmla="val -10643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 flipV="1">
            <a:off x="3738388" y="4213945"/>
            <a:ext cx="88963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1" name="직선 화살표 연결선 50"/>
          <p:cNvCxnSpPr/>
          <p:nvPr/>
        </p:nvCxnSpPr>
        <p:spPr>
          <a:xfrm>
            <a:off x="3785251" y="4285953"/>
            <a:ext cx="1335" cy="295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 flipV="1">
            <a:off x="714052" y="4550049"/>
            <a:ext cx="360040" cy="1260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5" name="직선 화살표 연결선 54"/>
          <p:cNvCxnSpPr/>
          <p:nvPr/>
        </p:nvCxnSpPr>
        <p:spPr>
          <a:xfrm>
            <a:off x="901504" y="4676946"/>
            <a:ext cx="0" cy="7920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80792" y="4581128"/>
            <a:ext cx="1746811" cy="103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5874" y="5462159"/>
            <a:ext cx="2016224" cy="119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333" y="4077072"/>
            <a:ext cx="2520279" cy="127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420888"/>
            <a:ext cx="4680000" cy="1149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80791" y="3429000"/>
            <a:ext cx="153715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7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10.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제품문제점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문제점제기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③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문제점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문제점 작성 기준으로 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문제점 목록 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문제점 목록 페이지 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선택한 문제점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상세페이지를 확인 할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제기자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배포상태일 경우 수정 불가능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④ 문제점 등록</a:t>
            </a: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 목록 페이지 우측 상단 문제점 등록 버튼을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 등록 팝업이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유형은 기준정보의 정보를 가져온다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유형은 상위 유형을 선택해야만 하위 유형 선택이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 입력 시 돋보기 버튼을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 조회 </a:t>
            </a: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팝업이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팝업 창에서 연관된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품명을 조회 후 </a:t>
            </a: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선택하면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입력이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(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 둘 중 하나만 조회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선택해도</a:t>
            </a: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함께 입력됨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원인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개선대책은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JPG, JPEG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파일을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Drag &amp; Drop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하여</a:t>
            </a: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지정한 위치에 놓으면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이미지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섬네일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확인이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(JPG, JPEG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외 다른 파일 첨부 불가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 </a:t>
            </a:r>
          </a:p>
          <a:p>
            <a:pPr lvl="0"/>
            <a:r>
              <a:rPr lang="ko-KR" altLang="en-US" sz="1200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각종 정보를 입력하고 저장하면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 상세페이지에서 확인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endParaRPr lang="ko-KR" altLang="en-US" sz="1200" b="1" dirty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제품문제점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문제점제기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문제점조치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문제점조회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5" name="직사각형 24"/>
          <p:cNvSpPr/>
          <p:nvPr/>
        </p:nvSpPr>
        <p:spPr>
          <a:xfrm flipV="1">
            <a:off x="1709147" y="3183447"/>
            <a:ext cx="286762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7" name="꺾인 연결선 87"/>
          <p:cNvCxnSpPr>
            <a:stCxn id="25" idx="0"/>
          </p:cNvCxnSpPr>
          <p:nvPr/>
        </p:nvCxnSpPr>
        <p:spPr>
          <a:xfrm rot="16200000" flipH="1">
            <a:off x="2159883" y="2978961"/>
            <a:ext cx="646739" cy="1261449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 flipV="1">
            <a:off x="4602741" y="2727844"/>
            <a:ext cx="247298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2" name="직선 화살표 연결선 41"/>
          <p:cNvCxnSpPr/>
          <p:nvPr/>
        </p:nvCxnSpPr>
        <p:spPr>
          <a:xfrm>
            <a:off x="4729833" y="2826167"/>
            <a:ext cx="0" cy="17549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 flipV="1">
            <a:off x="2145322" y="3182114"/>
            <a:ext cx="503421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6" name="꺾인 연결선 87"/>
          <p:cNvCxnSpPr>
            <a:stCxn id="45" idx="2"/>
          </p:cNvCxnSpPr>
          <p:nvPr/>
        </p:nvCxnSpPr>
        <p:spPr>
          <a:xfrm rot="16200000" flipH="1" flipV="1">
            <a:off x="1500359" y="3180397"/>
            <a:ext cx="894958" cy="898391"/>
          </a:xfrm>
          <a:prstGeom prst="bentConnector3">
            <a:avLst>
              <a:gd name="adj1" fmla="val -10643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 flipV="1">
            <a:off x="3738388" y="4213945"/>
            <a:ext cx="88963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1" name="직선 화살표 연결선 50"/>
          <p:cNvCxnSpPr/>
          <p:nvPr/>
        </p:nvCxnSpPr>
        <p:spPr>
          <a:xfrm>
            <a:off x="3785251" y="4285953"/>
            <a:ext cx="1335" cy="295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 flipV="1">
            <a:off x="714052" y="4550049"/>
            <a:ext cx="360040" cy="1260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5" name="직선 화살표 연결선 54"/>
          <p:cNvCxnSpPr/>
          <p:nvPr/>
        </p:nvCxnSpPr>
        <p:spPr>
          <a:xfrm>
            <a:off x="901504" y="4676946"/>
            <a:ext cx="0" cy="7920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80792" y="4581128"/>
            <a:ext cx="1746811" cy="103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5874" y="5462159"/>
            <a:ext cx="2016224" cy="119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20888"/>
            <a:ext cx="4680000" cy="1149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479" y="3429000"/>
            <a:ext cx="1821333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07813" y="3429000"/>
            <a:ext cx="14137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5638" y="3438524"/>
            <a:ext cx="1243186" cy="108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8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10.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제품문제점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47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문제점제기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⑤ 문제점 배포</a:t>
            </a:r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 smtClean="0"/>
              <a:t>배포 할 데이터를 체크한 후 메일 배포를 누르면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사용자 조회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팝업이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관련 사용자를 조회하여 좌측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checkbox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선택하고 발송을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누르면 메일 발송과 함께 배포처리가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</a:p>
          <a:p>
            <a:pPr marL="22860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배포 후 문제점 제기 목록 제기자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배포일에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배포한 날짜가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기입되고 문제점 조치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조회로 이동한다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제기자 수정 불가능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</a:p>
          <a:p>
            <a:pPr marL="228600" indent="-228600"/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⑥ 결제상신</a:t>
            </a:r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결제 상신 할 데이터를 선택한 후 결제상신을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누르면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결제상신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팝업이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세부 정보를 입력하고 상신할 사용자를 조회하여 사용자를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일반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협조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참조에 맞게 선택한 사용자가 입력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상신을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결제 상신 처리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결제상태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상신된 결제 상세페이지를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확인 할 수 있다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 </a:t>
            </a:r>
            <a:endParaRPr lang="ko-KR" altLang="en-US" sz="1200" b="1" dirty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제품문제점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문제점제기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문제점조치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문제점조회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22" name="꺾인 연결선 87"/>
          <p:cNvCxnSpPr>
            <a:stCxn id="39" idx="2"/>
          </p:cNvCxnSpPr>
          <p:nvPr/>
        </p:nvCxnSpPr>
        <p:spPr>
          <a:xfrm rot="16200000" flipH="1" flipV="1">
            <a:off x="2489882" y="1416200"/>
            <a:ext cx="714298" cy="3341017"/>
          </a:xfrm>
          <a:prstGeom prst="bentConnector3">
            <a:avLst>
              <a:gd name="adj1" fmla="val -45338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 flipV="1">
            <a:off x="3918539" y="3016002"/>
            <a:ext cx="181640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4014898" y="3114325"/>
            <a:ext cx="0" cy="3146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 flipV="1">
            <a:off x="4426719" y="2729560"/>
            <a:ext cx="181640" cy="9956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 flipV="1">
            <a:off x="4282921" y="2729560"/>
            <a:ext cx="109632" cy="9956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8" name="꺾인 연결선 87"/>
          <p:cNvCxnSpPr>
            <a:stCxn id="47" idx="2"/>
            <a:endCxn id="24578" idx="0"/>
          </p:cNvCxnSpPr>
          <p:nvPr/>
        </p:nvCxnSpPr>
        <p:spPr>
          <a:xfrm rot="16200000" flipH="1" flipV="1">
            <a:off x="3188002" y="2288789"/>
            <a:ext cx="708964" cy="1590506"/>
          </a:xfrm>
          <a:prstGeom prst="bentConnector3">
            <a:avLst>
              <a:gd name="adj1" fmla="val -3224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>
            <a:off x="262955" y="2958850"/>
            <a:ext cx="72008" cy="540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56" name="타원 55"/>
          <p:cNvSpPr/>
          <p:nvPr/>
        </p:nvSpPr>
        <p:spPr>
          <a:xfrm>
            <a:off x="107256" y="2749178"/>
            <a:ext cx="216024" cy="2160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7" name="타원 56"/>
          <p:cNvSpPr/>
          <p:nvPr/>
        </p:nvSpPr>
        <p:spPr>
          <a:xfrm>
            <a:off x="4402336" y="2507754"/>
            <a:ext cx="216024" cy="2160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10.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제품문제점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48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문제점조치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① 문제점조치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문제점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갑지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작성 기준으로 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조치 담당자만 확인이 가능한 페이지</a:t>
            </a: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검사 명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갑지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문제점 목록페이지가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>
              <a:buClr>
                <a:schemeClr val="dk1"/>
              </a:buClr>
            </a:pP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②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문제점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문제점 작성 기준으로 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문제점 목록 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문제점 목록 페이지 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선택한 문제점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상세페이지를 확인 할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조치자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배포상태일 경우 수정 불가능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</a:p>
          <a:p>
            <a:pPr marL="228600" lvl="0" indent="-228600"/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③ 문제점 조치자 수정</a:t>
            </a: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 목록 페이지 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상세페이지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Edit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을 클릭하여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Edit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모드로 이동한다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원인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개선대책만 수정 가능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원인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개선대책은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JPG, JPEG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파일을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Drag &amp; Drop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하여 지정한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위치에 놓으면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이미지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섬네일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확인이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(JPG, JPEG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외 다른 파일 첨부 불가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 </a:t>
            </a:r>
          </a:p>
          <a:p>
            <a:pPr lvl="0"/>
            <a:r>
              <a:rPr lang="ko-KR" altLang="en-US" sz="1200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원인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개선대책 정보를 입력하고 저장 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 상세페이지에서 확인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제품문제점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문제점제기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문제점조치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문제점조회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6654" y="2428868"/>
            <a:ext cx="464347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3333" y="4077072"/>
            <a:ext cx="2520279" cy="127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80791" y="3429000"/>
            <a:ext cx="153715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 flipV="1">
            <a:off x="1709147" y="3183447"/>
            <a:ext cx="286762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5" name="꺾인 연결선 87"/>
          <p:cNvCxnSpPr>
            <a:stCxn id="22" idx="0"/>
          </p:cNvCxnSpPr>
          <p:nvPr/>
        </p:nvCxnSpPr>
        <p:spPr>
          <a:xfrm rot="16200000" flipH="1">
            <a:off x="2159883" y="2978961"/>
            <a:ext cx="646739" cy="1261449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 flipV="1">
            <a:off x="2145322" y="3182114"/>
            <a:ext cx="503421" cy="10287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7" name="꺾인 연결선 87"/>
          <p:cNvCxnSpPr>
            <a:stCxn id="26" idx="2"/>
          </p:cNvCxnSpPr>
          <p:nvPr/>
        </p:nvCxnSpPr>
        <p:spPr>
          <a:xfrm rot="16200000" flipH="1" flipV="1">
            <a:off x="1500359" y="3180397"/>
            <a:ext cx="894958" cy="898391"/>
          </a:xfrm>
          <a:prstGeom prst="bentConnector3">
            <a:avLst>
              <a:gd name="adj1" fmla="val -10643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 flipV="1">
            <a:off x="714052" y="4550049"/>
            <a:ext cx="360040" cy="1260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35" name="직선 화살표 연결선 34"/>
          <p:cNvCxnSpPr/>
          <p:nvPr/>
        </p:nvCxnSpPr>
        <p:spPr>
          <a:xfrm>
            <a:off x="901504" y="4676946"/>
            <a:ext cx="0" cy="7920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5874" y="5462159"/>
            <a:ext cx="2016224" cy="119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10.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제품문제점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49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문제점조치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④ 문제점 배포</a:t>
            </a:r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 smtClean="0"/>
              <a:t>배포 할 데이터 선택한 후 메일 배포를 누르면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사용자 조회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팝업이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관련 사용자를 조회하여 좌측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checkbox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선택하고 발송을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누르면 메일 발송과 함께 배포처리가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</a:p>
          <a:p>
            <a:pPr marL="22860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배포 후 문제점 조치 목록 조치자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배포일에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배포한 날짜가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기입되고 정보는 문제점 조회로 이동한다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조치자 배포 후 조치자 수정 불가능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</a:p>
          <a:p>
            <a:pPr marL="228600" indent="-228600"/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⑥ 결제확인</a:t>
            </a:r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결제상태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상신된 결제 상세페이지를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확인 할 수 있다</a:t>
            </a:r>
            <a:r>
              <a:rPr lang="en-US" altLang="ko-KR" sz="1200" dirty="0" smtClean="0"/>
              <a:t>. </a:t>
            </a:r>
          </a:p>
          <a:p>
            <a:pPr marL="228600" indent="-228600"/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제품문제점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문제점제기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문제점조치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문제점조회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6654" y="2428868"/>
            <a:ext cx="464347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07813" y="3429000"/>
            <a:ext cx="14137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5638" y="3438524"/>
            <a:ext cx="1243186" cy="108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직사각형 40"/>
          <p:cNvSpPr/>
          <p:nvPr/>
        </p:nvSpPr>
        <p:spPr>
          <a:xfrm flipV="1">
            <a:off x="3881430" y="3000372"/>
            <a:ext cx="214314" cy="10286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2" name="직선 화살표 연결선 41"/>
          <p:cNvCxnSpPr/>
          <p:nvPr/>
        </p:nvCxnSpPr>
        <p:spPr>
          <a:xfrm>
            <a:off x="4014898" y="3114325"/>
            <a:ext cx="0" cy="3146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 flipV="1">
            <a:off x="4452934" y="2714620"/>
            <a:ext cx="109632" cy="9956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4" name="꺾인 연결선 87"/>
          <p:cNvCxnSpPr>
            <a:stCxn id="43" idx="2"/>
            <a:endCxn id="40" idx="0"/>
          </p:cNvCxnSpPr>
          <p:nvPr/>
        </p:nvCxnSpPr>
        <p:spPr>
          <a:xfrm rot="16200000" flipH="1" flipV="1">
            <a:off x="3265539" y="2196312"/>
            <a:ext cx="723904" cy="1760519"/>
          </a:xfrm>
          <a:prstGeom prst="bentConnector3">
            <a:avLst>
              <a:gd name="adj1" fmla="val -31579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238092" y="3000372"/>
            <a:ext cx="72008" cy="540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46" name="타원 45"/>
          <p:cNvSpPr/>
          <p:nvPr/>
        </p:nvSpPr>
        <p:spPr>
          <a:xfrm>
            <a:off x="95216" y="2786058"/>
            <a:ext cx="216024" cy="2160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1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7" name="타원 46"/>
          <p:cNvSpPr/>
          <p:nvPr/>
        </p:nvSpPr>
        <p:spPr>
          <a:xfrm>
            <a:off x="4402336" y="2507754"/>
            <a:ext cx="216024" cy="216024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2</a:t>
            </a:r>
            <a:endParaRPr lang="ko-KR" altLang="en-US" sz="1200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20888"/>
            <a:ext cx="4680000" cy="111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6672" y="4221087"/>
            <a:ext cx="2725654" cy="138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10.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제품문제점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50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문제점조회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① 문제점 조회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문제점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갑지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작성 기준으로 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검사 명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갑지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문제점 목록페이지가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>
              <a:buClr>
                <a:schemeClr val="dk1"/>
              </a:buClr>
            </a:pP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②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문제점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문제점 작성 기준으로 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문제점 목록 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검사별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문제점 목록 페이지 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선택한 문제점 상세페이지를 확인 할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③ 결제확인</a:t>
            </a:r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결제상태 </a:t>
            </a:r>
            <a:r>
              <a:rPr lang="en-US" altLang="ko-KR" sz="1200" dirty="0" smtClean="0"/>
              <a:t>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상신된 결제 상세페이지를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 </a:t>
            </a:r>
            <a:r>
              <a:rPr lang="ko-KR" altLang="en-US" sz="1200" dirty="0" smtClean="0"/>
              <a:t>확인 할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endParaRPr lang="en-US" altLang="ko-KR" sz="1200" dirty="0" smtClean="0"/>
          </a:p>
          <a:p>
            <a:pPr marL="228600" indent="-228600"/>
            <a:r>
              <a:rPr lang="ko-KR" altLang="en-US" sz="1200" b="1" dirty="0" smtClean="0"/>
              <a:t>④ </a:t>
            </a:r>
            <a:r>
              <a:rPr lang="en-US" altLang="ko-KR" sz="1200" b="1" dirty="0" smtClean="0"/>
              <a:t>WBS Task </a:t>
            </a:r>
            <a:r>
              <a:rPr lang="ko-KR" altLang="en-US" sz="1200" b="1" dirty="0" smtClean="0"/>
              <a:t>연결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연결을 원하는 검사 명을 선택한 후</a:t>
            </a:r>
            <a:r>
              <a:rPr lang="en-US" altLang="ko-KR" sz="1200" dirty="0" smtClean="0"/>
              <a:t>, WBS Task </a:t>
            </a:r>
            <a:r>
              <a:rPr lang="ko-KR" altLang="en-US" sz="1200" dirty="0" smtClean="0"/>
              <a:t>연결 버튼을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누르면</a:t>
            </a:r>
            <a:r>
              <a:rPr lang="en-US" altLang="ko-KR" sz="1200" dirty="0" smtClean="0"/>
              <a:t>, WBS Task </a:t>
            </a:r>
            <a:r>
              <a:rPr lang="ko-KR" altLang="en-US" sz="1200" dirty="0" smtClean="0"/>
              <a:t>연결 팝업이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연결 하고자 하는 프로젝트 </a:t>
            </a:r>
            <a:r>
              <a:rPr lang="en-US" altLang="ko-KR" sz="1200" dirty="0" smtClean="0"/>
              <a:t>Task</a:t>
            </a:r>
            <a:r>
              <a:rPr lang="ko-KR" altLang="en-US" sz="1200" dirty="0" smtClean="0"/>
              <a:t>를 조회하여 해당 </a:t>
            </a:r>
            <a:r>
              <a:rPr lang="en-US" altLang="ko-KR" sz="1200" dirty="0" smtClean="0"/>
              <a:t>Task</a:t>
            </a:r>
            <a:r>
              <a:rPr lang="ko-KR" altLang="en-US" sz="1200" dirty="0" smtClean="0"/>
              <a:t>의 좌측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checkbox </a:t>
            </a:r>
            <a:r>
              <a:rPr lang="ko-KR" altLang="en-US" sz="1200" dirty="0" smtClean="0"/>
              <a:t>를 선택한 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연결을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연결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   (</a:t>
            </a:r>
            <a:r>
              <a:rPr lang="ko-KR" altLang="en-US" sz="1200" dirty="0" smtClean="0"/>
              <a:t>연결된 프로젝트는 </a:t>
            </a:r>
            <a:r>
              <a:rPr lang="en-US" altLang="ko-KR" sz="1200" dirty="0" smtClean="0"/>
              <a:t>WBS</a:t>
            </a:r>
            <a:r>
              <a:rPr lang="ko-KR" altLang="en-US" sz="1200" dirty="0" smtClean="0"/>
              <a:t>의 </a:t>
            </a:r>
            <a:r>
              <a:rPr lang="en-US" altLang="ko-KR" sz="1200" dirty="0" smtClean="0"/>
              <a:t>Task </a:t>
            </a:r>
            <a:r>
              <a:rPr lang="ko-KR" altLang="en-US" sz="1200" dirty="0" smtClean="0"/>
              <a:t>연결 팝업에서 확인가능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</a:t>
            </a:r>
          </a:p>
          <a:p>
            <a:pPr marL="228600" lvl="0" indent="-228600"/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제품문제점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문제점제기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문제점조치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문제점조회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 flipV="1">
            <a:off x="1704384" y="3022678"/>
            <a:ext cx="286762" cy="900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6" name="꺾인 연결선 87"/>
          <p:cNvCxnSpPr>
            <a:stCxn id="25" idx="0"/>
            <a:endCxn id="26628" idx="3"/>
          </p:cNvCxnSpPr>
          <p:nvPr/>
        </p:nvCxnSpPr>
        <p:spPr>
          <a:xfrm rot="5400000">
            <a:off x="1467402" y="3336669"/>
            <a:ext cx="604354" cy="156373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 flipV="1">
            <a:off x="2140559" y="3021431"/>
            <a:ext cx="503421" cy="900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1" name="직선 화살표 연결선 40"/>
          <p:cNvCxnSpPr>
            <a:stCxn id="27" idx="0"/>
          </p:cNvCxnSpPr>
          <p:nvPr/>
        </p:nvCxnSpPr>
        <p:spPr>
          <a:xfrm flipH="1">
            <a:off x="2390780" y="3111431"/>
            <a:ext cx="1490" cy="110965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 flipV="1">
            <a:off x="809303" y="4725144"/>
            <a:ext cx="360040" cy="14401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69" name="직선 화살표 연결선 68"/>
          <p:cNvCxnSpPr/>
          <p:nvPr/>
        </p:nvCxnSpPr>
        <p:spPr>
          <a:xfrm>
            <a:off x="4007372" y="3116580"/>
            <a:ext cx="0" cy="11765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0769" y="4941168"/>
            <a:ext cx="2376263" cy="1406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2480" y="3284984"/>
            <a:ext cx="141891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직사각형 42"/>
          <p:cNvSpPr/>
          <p:nvPr/>
        </p:nvSpPr>
        <p:spPr>
          <a:xfrm flipV="1">
            <a:off x="3915739" y="3021431"/>
            <a:ext cx="177927" cy="90000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2" name="직선 화살표 연결선 51"/>
          <p:cNvCxnSpPr>
            <a:stCxn id="43" idx="0"/>
          </p:cNvCxnSpPr>
          <p:nvPr/>
        </p:nvCxnSpPr>
        <p:spPr>
          <a:xfrm>
            <a:off x="4004703" y="3111431"/>
            <a:ext cx="2669" cy="4615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22748" y="3573016"/>
            <a:ext cx="108623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" name="꺾인 연결선 87"/>
          <p:cNvCxnSpPr>
            <a:stCxn id="44" idx="0"/>
            <a:endCxn id="26627" idx="1"/>
          </p:cNvCxnSpPr>
          <p:nvPr/>
        </p:nvCxnSpPr>
        <p:spPr>
          <a:xfrm rot="16200000" flipH="1">
            <a:off x="677345" y="5181138"/>
            <a:ext cx="775403" cy="151446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4979835"/>
            <a:ext cx="1564829" cy="1206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597" y="2420888"/>
            <a:ext cx="4680000" cy="1197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11.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과거차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문제점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51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err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문제점 심의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①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과거차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문제점 심의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문제점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구조검토제안서 작성일</a:t>
            </a:r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  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기준으로 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</a:p>
          <a:p>
            <a:pPr marL="228600" lvl="0" indent="-22860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구분에 따른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제안서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상세페이지가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제안서 상세페이지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미리보기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클릭 시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첨부된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ppt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파일을 미리 볼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② 채택결과</a:t>
            </a:r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채택결과를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채택여부 정보입력 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채택여부와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comment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입력하고 저장을 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과거차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문제점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심의결과로 이동한다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문제점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문제점 심의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문제점 심의결과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문제점 반영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17720" y="3648912"/>
            <a:ext cx="1468795" cy="129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직사각형 28"/>
          <p:cNvSpPr/>
          <p:nvPr/>
        </p:nvSpPr>
        <p:spPr>
          <a:xfrm flipV="1">
            <a:off x="4639568" y="2947169"/>
            <a:ext cx="144016" cy="14401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6" name="직선 화살표 연결선 45"/>
          <p:cNvCxnSpPr/>
          <p:nvPr/>
        </p:nvCxnSpPr>
        <p:spPr>
          <a:xfrm>
            <a:off x="4711795" y="3096518"/>
            <a:ext cx="0" cy="5421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344488" y="2924944"/>
            <a:ext cx="288032" cy="21602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44488" y="3140968"/>
            <a:ext cx="288032" cy="216024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576736" y="2924944"/>
            <a:ext cx="1152128" cy="21602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576736" y="3140968"/>
            <a:ext cx="1152128" cy="216024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91530" y="4941168"/>
            <a:ext cx="1656184" cy="1296144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287338" y="3528566"/>
            <a:ext cx="2145382" cy="129614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37" name="꺾인 연결선 36"/>
          <p:cNvCxnSpPr>
            <a:stCxn id="51" idx="1"/>
          </p:cNvCxnSpPr>
          <p:nvPr/>
        </p:nvCxnSpPr>
        <p:spPr>
          <a:xfrm rot="10800000" flipV="1">
            <a:off x="2216696" y="3032956"/>
            <a:ext cx="360040" cy="468052"/>
          </a:xfrm>
          <a:prstGeom prst="bentConnector2">
            <a:avLst/>
          </a:prstGeom>
          <a:ln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36"/>
          <p:cNvCxnSpPr>
            <a:stCxn id="52" idx="2"/>
          </p:cNvCxnSpPr>
          <p:nvPr/>
        </p:nvCxnSpPr>
        <p:spPr>
          <a:xfrm rot="5400000">
            <a:off x="1416897" y="3851241"/>
            <a:ext cx="2230153" cy="1241655"/>
          </a:xfrm>
          <a:prstGeom prst="bentConnector2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4488" y="3573016"/>
            <a:ext cx="2016224" cy="1201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1742" y="3704332"/>
            <a:ext cx="1547228" cy="119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420888"/>
            <a:ext cx="4680000" cy="1149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11.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과거차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문제점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52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err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문제점 심의결과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①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과거차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문제점 심의결과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문제점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구조검토제안서 작성일 </a:t>
            </a:r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  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기준으로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</a:p>
          <a:p>
            <a:pPr marL="228600" lvl="0" indent="-22860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구분에 따른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제안서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상세페이지가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제안서 상세페이지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미리보기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클릭 시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첨부된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ppt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파일을 미리 볼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문제점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문제점 심의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문제점 심의결과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문제점 반영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6" name="직사각형 25"/>
          <p:cNvSpPr/>
          <p:nvPr/>
        </p:nvSpPr>
        <p:spPr>
          <a:xfrm flipV="1">
            <a:off x="3813571" y="4816202"/>
            <a:ext cx="108000" cy="45719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44488" y="3001715"/>
            <a:ext cx="288032" cy="7200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344488" y="2924944"/>
            <a:ext cx="288032" cy="7200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76536" y="3645024"/>
            <a:ext cx="2160240" cy="129614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3008784" y="3645024"/>
            <a:ext cx="1656184" cy="1296144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27" name="직선 화살표 연결선 26"/>
          <p:cNvCxnSpPr>
            <a:stCxn id="26" idx="0"/>
          </p:cNvCxnSpPr>
          <p:nvPr/>
        </p:nvCxnSpPr>
        <p:spPr>
          <a:xfrm>
            <a:off x="3867571" y="4861921"/>
            <a:ext cx="3797" cy="2952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2605310" y="3001715"/>
            <a:ext cx="907529" cy="7200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605310" y="2924944"/>
            <a:ext cx="907529" cy="7200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337" y="3678932"/>
            <a:ext cx="205490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" name="꺾인 연결선 36"/>
          <p:cNvCxnSpPr>
            <a:stCxn id="29" idx="1"/>
            <a:endCxn id="40" idx="0"/>
          </p:cNvCxnSpPr>
          <p:nvPr/>
        </p:nvCxnSpPr>
        <p:spPr>
          <a:xfrm rot="10800000" flipV="1">
            <a:off x="1856656" y="3037718"/>
            <a:ext cx="748654" cy="607305"/>
          </a:xfrm>
          <a:prstGeom prst="bentConnector2">
            <a:avLst/>
          </a:prstGeom>
          <a:ln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꺾인 연결선 36"/>
          <p:cNvCxnSpPr>
            <a:stCxn id="35" idx="3"/>
            <a:endCxn id="41" idx="0"/>
          </p:cNvCxnSpPr>
          <p:nvPr/>
        </p:nvCxnSpPr>
        <p:spPr>
          <a:xfrm>
            <a:off x="3512839" y="2960948"/>
            <a:ext cx="324037" cy="684076"/>
          </a:xfrm>
          <a:prstGeom prst="bentConnector2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5283" y="5157192"/>
            <a:ext cx="1415870" cy="11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307" y="3515294"/>
            <a:ext cx="2592288" cy="105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182" y="2420888"/>
            <a:ext cx="4680000" cy="965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11.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과거차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문제점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err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문제점 반영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①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과거차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문제점 반영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문제점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구조검토제안서 작성 </a:t>
            </a:r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  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기준으로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</a:p>
          <a:p>
            <a:pPr marL="228600" lvl="0" indent="-22860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구분에 따른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문제점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제안서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구조검토 제안서 상세페이지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미리보기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클릭 시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첨부된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ppt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파일을 미리 볼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indent="-228600"/>
            <a:endParaRPr lang="en-US" altLang="ko-KR" sz="1200" dirty="0" smtClean="0"/>
          </a:p>
          <a:p>
            <a:r>
              <a:rPr lang="ko-KR" altLang="en-US" sz="1200" b="1" dirty="0" smtClean="0"/>
              <a:t>② 반영이력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</a:t>
            </a:r>
            <a:r>
              <a:rPr lang="en-US" altLang="ko-KR" sz="1200" dirty="0" smtClean="0"/>
              <a:t>&gt; </a:t>
            </a:r>
            <a:r>
              <a:rPr lang="ko-KR" altLang="en-US" sz="1200" dirty="0" smtClean="0"/>
              <a:t>반영이력을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반영내역 목록 페이지가 호출 된다</a:t>
            </a:r>
            <a:r>
              <a:rPr lang="en-US" altLang="ko-KR" sz="1200" dirty="0" smtClean="0"/>
              <a:t>.</a:t>
            </a:r>
          </a:p>
          <a:p>
            <a:pPr marL="228600" lvl="0" indent="-228600">
              <a:buClr>
                <a:schemeClr val="dk1"/>
              </a:buClr>
            </a:pPr>
            <a:r>
              <a:rPr lang="en-US" altLang="ko-KR" sz="1200" dirty="0" smtClean="0"/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en-US" altLang="ko-KR" sz="1200" dirty="0" err="1" smtClean="0">
                <a:solidFill>
                  <a:schemeClr val="dk1"/>
                </a:solidFill>
                <a:latin typeface="+mn-ea"/>
              </a:rPr>
              <a:t>pdm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의 연결된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Part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정보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en-US" altLang="ko-KR" sz="1200" dirty="0" smtClean="0"/>
          </a:p>
          <a:p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우측 상단에 등록을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반영내역 등록 팝업이 호출 된다</a:t>
            </a:r>
            <a:r>
              <a:rPr lang="en-US" altLang="ko-KR" sz="1200" dirty="0" smtClean="0"/>
              <a:t>.</a:t>
            </a:r>
          </a:p>
          <a:p>
            <a:pPr lvl="0"/>
            <a:r>
              <a:rPr lang="en-US" altLang="ko-KR" sz="1200" dirty="0" smtClean="0"/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고객사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차종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단계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검사 명은 기준정보의 정보를 가져 온다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>
              <a:buClr>
                <a:schemeClr val="dk1"/>
              </a:buClr>
            </a:pP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차종은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고객사를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단계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2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는 단계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1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을 선택해야만 선택이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 입력 시 돋보기 버튼을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 조회 </a:t>
            </a: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팝업이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팝업창에서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연관된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품번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품명을 조회 후 </a:t>
            </a: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   선택하면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입력이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각종 정보를 입력하고 저장을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저장되며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과거차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반영내역 목록페이지에서 확인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상세항목을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입력한 반영내역 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문제점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문제점 심의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문제점 심의결과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문제점 반영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07848" y="5301208"/>
            <a:ext cx="13136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직선 화살표 연결선 36"/>
          <p:cNvCxnSpPr/>
          <p:nvPr/>
        </p:nvCxnSpPr>
        <p:spPr>
          <a:xfrm>
            <a:off x="4686686" y="3140968"/>
            <a:ext cx="0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 flipV="1">
            <a:off x="4578674" y="2924944"/>
            <a:ext cx="216024" cy="216024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 flipV="1">
            <a:off x="4553968" y="3884858"/>
            <a:ext cx="144016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2" name="직선 화살표 연결선 41"/>
          <p:cNvCxnSpPr>
            <a:stCxn id="46" idx="0"/>
          </p:cNvCxnSpPr>
          <p:nvPr/>
        </p:nvCxnSpPr>
        <p:spPr>
          <a:xfrm>
            <a:off x="4625976" y="3956866"/>
            <a:ext cx="4762" cy="26422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 flipV="1">
            <a:off x="4591969" y="3704332"/>
            <a:ext cx="102046" cy="60424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4" name="꺾인 연결선 87"/>
          <p:cNvCxnSpPr>
            <a:stCxn id="52" idx="3"/>
            <a:endCxn id="21508" idx="3"/>
          </p:cNvCxnSpPr>
          <p:nvPr/>
        </p:nvCxnSpPr>
        <p:spPr>
          <a:xfrm>
            <a:off x="4694015" y="3734544"/>
            <a:ext cx="27433" cy="2070720"/>
          </a:xfrm>
          <a:prstGeom prst="bentConnector3">
            <a:avLst>
              <a:gd name="adj1" fmla="val 544428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334963" y="2924944"/>
            <a:ext cx="288032" cy="21602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334963" y="3140968"/>
            <a:ext cx="288032" cy="18000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164756" y="4731039"/>
            <a:ext cx="1656184" cy="1296144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176655" y="3458307"/>
            <a:ext cx="1911305" cy="119482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2576736" y="2924944"/>
            <a:ext cx="1080120" cy="21602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2576736" y="3140968"/>
            <a:ext cx="1080120" cy="216024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96382" y="4221088"/>
            <a:ext cx="1314000" cy="100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0472" y="3501009"/>
            <a:ext cx="1865209" cy="111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0472" y="4764374"/>
            <a:ext cx="1587865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꺾인 연결선 36"/>
          <p:cNvCxnSpPr>
            <a:stCxn id="74" idx="1"/>
            <a:endCxn id="71" idx="3"/>
          </p:cNvCxnSpPr>
          <p:nvPr/>
        </p:nvCxnSpPr>
        <p:spPr>
          <a:xfrm rot="10800000" flipV="1">
            <a:off x="2087960" y="3032956"/>
            <a:ext cx="488776" cy="1022766"/>
          </a:xfrm>
          <a:prstGeom prst="bentConnector3">
            <a:avLst>
              <a:gd name="adj1" fmla="val 50000"/>
            </a:avLst>
          </a:prstGeom>
          <a:ln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꺾인 연결선 36"/>
          <p:cNvCxnSpPr>
            <a:stCxn id="75" idx="1"/>
            <a:endCxn id="69" idx="3"/>
          </p:cNvCxnSpPr>
          <p:nvPr/>
        </p:nvCxnSpPr>
        <p:spPr>
          <a:xfrm rot="10800000" flipV="1">
            <a:off x="1820940" y="3248979"/>
            <a:ext cx="755796" cy="2130131"/>
          </a:xfrm>
          <a:prstGeom prst="bentConnector3">
            <a:avLst>
              <a:gd name="adj1" fmla="val 19754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307" y="3515294"/>
            <a:ext cx="2592288" cy="105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182" y="2420888"/>
            <a:ext cx="4680000" cy="965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11.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과거차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문제점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54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b="1" dirty="0" err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문제점 반영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③ </a:t>
            </a:r>
            <a:r>
              <a:rPr lang="en-US" altLang="ko-KR" sz="1200" b="1" dirty="0" smtClean="0"/>
              <a:t>Task Link</a:t>
            </a:r>
          </a:p>
          <a:p>
            <a:pPr marL="228600" indent="-228600"/>
            <a:r>
              <a:rPr lang="en-US" altLang="ko-KR" sz="1200" b="1" dirty="0" smtClean="0"/>
              <a:t> </a:t>
            </a:r>
            <a:r>
              <a:rPr lang="en-US" altLang="ko-KR" sz="1200" dirty="0" smtClean="0"/>
              <a:t> &gt; Task 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Task</a:t>
            </a:r>
            <a:r>
              <a:rPr lang="ko-KR" altLang="en-US" sz="1200" dirty="0" smtClean="0"/>
              <a:t>에 연결된 </a:t>
            </a:r>
            <a:r>
              <a:rPr lang="en-US" altLang="ko-KR" sz="1200" dirty="0" smtClean="0"/>
              <a:t>Function Task</a:t>
            </a:r>
            <a:r>
              <a:rPr lang="ko-KR" altLang="en-US" sz="1200" dirty="0" smtClean="0"/>
              <a:t>를 볼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(ex. </a:t>
            </a:r>
            <a:r>
              <a:rPr lang="ko-KR" altLang="en-US" sz="1200" dirty="0" smtClean="0"/>
              <a:t>개발마스터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구조검토제안서 등등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Task Link</a:t>
            </a:r>
            <a:r>
              <a:rPr lang="ko-KR" altLang="en-US" sz="1200" dirty="0" smtClean="0"/>
              <a:t> 상세페이지 폴더 아이콘을 클릭하면</a:t>
            </a:r>
            <a:r>
              <a:rPr lang="en-US" altLang="ko-KR" sz="1200" dirty="0" smtClean="0"/>
              <a:t>, Task Link</a:t>
            </a:r>
            <a:r>
              <a:rPr lang="ko-KR" altLang="en-US" sz="1200" dirty="0" smtClean="0"/>
              <a:t> 팝업이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(Task Link  </a:t>
            </a:r>
            <a:r>
              <a:rPr lang="ko-KR" altLang="en-US" sz="1200" dirty="0" smtClean="0"/>
              <a:t>유무에 따라 색이 다르다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</a:p>
          <a:p>
            <a:endParaRPr lang="en-US" altLang="ko-KR" sz="1200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문제점 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문제점 심의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문제점 심의결과 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과거차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문제점 반영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07848" y="5301208"/>
            <a:ext cx="13136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직선 화살표 연결선 36"/>
          <p:cNvCxnSpPr/>
          <p:nvPr/>
        </p:nvCxnSpPr>
        <p:spPr>
          <a:xfrm>
            <a:off x="4686686" y="3140968"/>
            <a:ext cx="0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 flipV="1">
            <a:off x="4578674" y="2924944"/>
            <a:ext cx="216024" cy="216024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 flipV="1">
            <a:off x="4553968" y="3884858"/>
            <a:ext cx="144016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2" name="직선 화살표 연결선 41"/>
          <p:cNvCxnSpPr>
            <a:stCxn id="46" idx="0"/>
          </p:cNvCxnSpPr>
          <p:nvPr/>
        </p:nvCxnSpPr>
        <p:spPr>
          <a:xfrm>
            <a:off x="4625976" y="3956866"/>
            <a:ext cx="4762" cy="26422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 flipV="1">
            <a:off x="4591969" y="3704332"/>
            <a:ext cx="102046" cy="60424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54" name="꺾인 연결선 87"/>
          <p:cNvCxnSpPr>
            <a:stCxn id="52" idx="3"/>
            <a:endCxn id="21508" idx="3"/>
          </p:cNvCxnSpPr>
          <p:nvPr/>
        </p:nvCxnSpPr>
        <p:spPr>
          <a:xfrm>
            <a:off x="4694015" y="3734544"/>
            <a:ext cx="27433" cy="2070720"/>
          </a:xfrm>
          <a:prstGeom prst="bentConnector3">
            <a:avLst>
              <a:gd name="adj1" fmla="val 544428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334963" y="2924944"/>
            <a:ext cx="288032" cy="21602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334963" y="3140968"/>
            <a:ext cx="288032" cy="18000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164756" y="4731039"/>
            <a:ext cx="1656184" cy="1296144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176655" y="3458307"/>
            <a:ext cx="1911305" cy="119482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2576736" y="2924944"/>
            <a:ext cx="1080120" cy="21602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2576736" y="3140968"/>
            <a:ext cx="1080120" cy="216024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96382" y="4221088"/>
            <a:ext cx="1314000" cy="100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0472" y="3501009"/>
            <a:ext cx="1865209" cy="111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0472" y="4764374"/>
            <a:ext cx="1587865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꺾인 연결선 36"/>
          <p:cNvCxnSpPr>
            <a:stCxn id="74" idx="1"/>
            <a:endCxn id="71" idx="3"/>
          </p:cNvCxnSpPr>
          <p:nvPr/>
        </p:nvCxnSpPr>
        <p:spPr>
          <a:xfrm rot="10800000" flipV="1">
            <a:off x="2087960" y="3032956"/>
            <a:ext cx="488776" cy="1022766"/>
          </a:xfrm>
          <a:prstGeom prst="bentConnector3">
            <a:avLst>
              <a:gd name="adj1" fmla="val 50000"/>
            </a:avLst>
          </a:prstGeom>
          <a:ln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꺾인 연결선 36"/>
          <p:cNvCxnSpPr>
            <a:stCxn id="75" idx="1"/>
            <a:endCxn id="69" idx="3"/>
          </p:cNvCxnSpPr>
          <p:nvPr/>
        </p:nvCxnSpPr>
        <p:spPr>
          <a:xfrm rot="10800000" flipV="1">
            <a:off x="1820940" y="3248979"/>
            <a:ext cx="755796" cy="2130131"/>
          </a:xfrm>
          <a:prstGeom prst="bentConnector3">
            <a:avLst>
              <a:gd name="adj1" fmla="val 19754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3390896"/>
            <a:ext cx="2500279" cy="111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080" y="4797153"/>
            <a:ext cx="258659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992" y="2420888"/>
            <a:ext cx="4680000" cy="84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7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12.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단품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/ASSY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검사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55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dirty="0" err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합부판정</a:t>
            </a:r>
            <a:r>
              <a:rPr lang="ko-KR" altLang="en-US" sz="14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등록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indent="-228600"/>
            <a:r>
              <a:rPr lang="ko-KR" altLang="en-US" sz="1200" b="1" dirty="0" smtClean="0"/>
              <a:t>① </a:t>
            </a:r>
            <a:r>
              <a:rPr lang="ko-KR" altLang="en-US" sz="1200" b="1" dirty="0" err="1" smtClean="0"/>
              <a:t>단품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/ASSY </a:t>
            </a:r>
            <a:r>
              <a:rPr lang="ko-KR" altLang="en-US" sz="1200" b="1" dirty="0" smtClean="0"/>
              <a:t>검사 관리 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b="1" dirty="0"/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 smtClean="0"/>
              <a:t>조립 검사결과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점수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유형 기준으로 각각의 데이터를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원 그래프로 확인이 가능하며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유형별 검색이 가능하다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&gt; </a:t>
            </a:r>
            <a:r>
              <a:rPr lang="ko-KR" altLang="en-US" sz="1200" dirty="0" smtClean="0"/>
              <a:t>각각의 원 그래프의 데이터를 하단부의 차트로 전체 확인이 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가능하며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문제점 유형별로 검색이 가능하다</a:t>
            </a:r>
            <a:r>
              <a:rPr lang="en-US" altLang="ko-KR" sz="1200" dirty="0" smtClean="0"/>
              <a:t>.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 </a:t>
            </a:r>
            <a:endParaRPr lang="en-US" altLang="ko-KR" sz="1200" b="1" dirty="0" smtClean="0"/>
          </a:p>
          <a:p>
            <a:pPr marL="228600" indent="-228600"/>
            <a:endParaRPr lang="en-US" altLang="ko-KR" sz="1200" b="1" dirty="0"/>
          </a:p>
          <a:p>
            <a:pPr marL="228600" indent="-228600"/>
            <a:r>
              <a:rPr lang="ko-KR" altLang="en-US" sz="1200" b="1" dirty="0" smtClean="0"/>
              <a:t>② </a:t>
            </a:r>
            <a:r>
              <a:rPr lang="en-US" altLang="ko-KR" sz="1200" b="1" dirty="0"/>
              <a:t>QMS ISIR </a:t>
            </a:r>
            <a:r>
              <a:rPr lang="ko-KR" altLang="en-US" sz="1200" b="1" dirty="0" err="1"/>
              <a:t>승인율</a:t>
            </a:r>
            <a:r>
              <a:rPr lang="ko-KR" altLang="en-US" sz="1200" b="1" dirty="0"/>
              <a:t> 클릭하면</a:t>
            </a:r>
            <a:r>
              <a:rPr lang="en-US" altLang="ko-KR" sz="1200" b="1" dirty="0"/>
              <a:t>,</a:t>
            </a:r>
            <a:r>
              <a:rPr lang="ko-KR" altLang="en-US" sz="1200" b="1" dirty="0"/>
              <a:t> 상세정보 팝업 창이 호출 된다</a:t>
            </a:r>
            <a:r>
              <a:rPr lang="en-US" altLang="ko-KR" sz="1200" b="1" dirty="0"/>
              <a:t>.</a:t>
            </a:r>
          </a:p>
          <a:p>
            <a:pPr marL="228600" lvl="0" indent="-228600"/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en-US" altLang="ko-KR" sz="1200" b="1" dirty="0" smtClean="0"/>
              <a:t> </a:t>
            </a:r>
            <a:endParaRPr lang="en-US" altLang="ko-KR" sz="12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단품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/ASSY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검사관리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단품</a:t>
            </a:r>
            <a:r>
              <a:rPr lang="en-US" altLang="ko-K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/ASSY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검사관리현황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합부판정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등록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합부판정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조회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64768" y="3395092"/>
            <a:ext cx="1665362" cy="1019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 flipV="1">
            <a:off x="2199804" y="3003302"/>
            <a:ext cx="432048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5" name="직선 화살표 연결선 24"/>
          <p:cNvCxnSpPr/>
          <p:nvPr/>
        </p:nvCxnSpPr>
        <p:spPr>
          <a:xfrm>
            <a:off x="2407320" y="3068960"/>
            <a:ext cx="0" cy="3146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 flipV="1">
            <a:off x="4711576" y="2727970"/>
            <a:ext cx="109632" cy="9956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7" name="꺾인 연결선 87"/>
          <p:cNvCxnSpPr>
            <a:stCxn id="26" idx="0"/>
            <a:endCxn id="22531" idx="3"/>
          </p:cNvCxnSpPr>
          <p:nvPr/>
        </p:nvCxnSpPr>
        <p:spPr>
          <a:xfrm rot="5400000">
            <a:off x="4109515" y="3248151"/>
            <a:ext cx="1077493" cy="236262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 flipV="1">
            <a:off x="1351013" y="4368278"/>
            <a:ext cx="109632" cy="9956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1" name="직선 화살표 연결선 40"/>
          <p:cNvCxnSpPr/>
          <p:nvPr/>
        </p:nvCxnSpPr>
        <p:spPr>
          <a:xfrm>
            <a:off x="1412926" y="4475212"/>
            <a:ext cx="0" cy="3146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3390896"/>
            <a:ext cx="2500279" cy="111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080" y="4797153"/>
            <a:ext cx="258659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992" y="2420888"/>
            <a:ext cx="4680000" cy="84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7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12.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단품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/ASSY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검사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dirty="0" err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합부판정</a:t>
            </a:r>
            <a:r>
              <a:rPr lang="ko-KR" altLang="en-US" sz="14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등록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①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합부판정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등록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/>
              <a:t>품질검사현황 등록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기준으로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</a:p>
          <a:p>
            <a:pPr marL="228600" lvl="0" indent="-22860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합부판정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Edit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버튼을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Edit Mode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로 전환 되고 수정 할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해당 차종에 연결된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Part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정보가 확인 되고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점수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판정을 입력 후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저장을 클릭 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상세페이지에서 변경된 값을 확인 할 수 있다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문제 건수는 관련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Part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의 등록된 문제 건수를 보여 준다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확정을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합부판정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조회로 이동한다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②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합부판정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등록</a:t>
            </a:r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합부판정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목록 페이지 우측 상단 등록 버튼을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품질검사현황  정보입력 팝업이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고객사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차종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제품군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제품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검사명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단계는 기준정보의 정보를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가져온다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ko-KR" altLang="en-US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차종은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고객사를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제품은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제품군을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단계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2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는 단계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1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을 선택해야만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선택이 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lvl="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각종 정보를 입력하고 저장하면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합부판정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목록에서 확인 </a:t>
            </a:r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lvl="0"/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   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가능하다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lvl="0" indent="-228600"/>
            <a:endParaRPr lang="en-US" altLang="ko-KR" sz="1200" b="1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en-US" altLang="ko-KR" sz="1200" b="1" dirty="0" smtClean="0"/>
              <a:t> </a:t>
            </a:r>
            <a:endParaRPr lang="en-US" altLang="ko-KR" sz="1200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단품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/ASSY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검사관리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단품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en-US" altLang="ko-KR" sz="1600" dirty="0">
                <a:latin typeface="굴림체" pitchFamily="49" charset="-127"/>
                <a:ea typeface="굴림체" pitchFamily="49" charset="-127"/>
              </a:rPr>
              <a:t>ASSY</a:t>
            </a:r>
            <a:r>
              <a:rPr lang="ko-KR" altLang="en-US" sz="1600" dirty="0">
                <a:latin typeface="굴림체" pitchFamily="49" charset="-127"/>
                <a:ea typeface="굴림체" pitchFamily="49" charset="-127"/>
              </a:rPr>
              <a:t> 검사관리현황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합부판정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등록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합부판정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조회</a:t>
            </a:r>
            <a:endParaRPr lang="ko-KR" altLang="en-US" sz="16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64768" y="3395092"/>
            <a:ext cx="1665362" cy="1019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 flipV="1">
            <a:off x="2199804" y="3003302"/>
            <a:ext cx="432048" cy="7200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5" name="직선 화살표 연결선 24"/>
          <p:cNvCxnSpPr/>
          <p:nvPr/>
        </p:nvCxnSpPr>
        <p:spPr>
          <a:xfrm>
            <a:off x="2407320" y="3068960"/>
            <a:ext cx="0" cy="3146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 flipV="1">
            <a:off x="4711576" y="2727970"/>
            <a:ext cx="109632" cy="9956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7" name="꺾인 연결선 87"/>
          <p:cNvCxnSpPr>
            <a:stCxn id="26" idx="0"/>
            <a:endCxn id="22531" idx="3"/>
          </p:cNvCxnSpPr>
          <p:nvPr/>
        </p:nvCxnSpPr>
        <p:spPr>
          <a:xfrm rot="5400000">
            <a:off x="4109515" y="3248151"/>
            <a:ext cx="1077493" cy="236262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 flipV="1">
            <a:off x="1351013" y="4368278"/>
            <a:ext cx="109632" cy="9956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1" name="직선 화살표 연결선 40"/>
          <p:cNvCxnSpPr/>
          <p:nvPr/>
        </p:nvCxnSpPr>
        <p:spPr>
          <a:xfrm>
            <a:off x="1412926" y="4475212"/>
            <a:ext cx="0" cy="3146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3778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420888"/>
            <a:ext cx="4680000" cy="77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5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12.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단품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/ASSY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검사 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57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ko-KR" altLang="en-US" sz="1400" dirty="0" err="1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합부판정</a:t>
            </a:r>
            <a:r>
              <a:rPr lang="ko-KR" altLang="en-US" sz="14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 조회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① </a:t>
            </a:r>
            <a:r>
              <a:rPr lang="ko-KR" altLang="en-US" sz="1200" b="1" dirty="0" err="1" smtClean="0">
                <a:solidFill>
                  <a:schemeClr val="dk1"/>
                </a:solidFill>
                <a:latin typeface="+mn-ea"/>
              </a:rPr>
              <a:t>합부판정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 등록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</a:t>
            </a:r>
            <a:r>
              <a:rPr lang="ko-KR" altLang="en-US" sz="1200" b="1" dirty="0" smtClean="0"/>
              <a:t>품질검사현황 등록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기준으로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</a:p>
          <a:p>
            <a:pPr marL="228600" lvl="0" indent="-22860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를 클릭하면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dk1"/>
                </a:solidFill>
                <a:latin typeface="+mn-ea"/>
              </a:rPr>
              <a:t>합부판정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 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</a:t>
            </a:r>
          </a:p>
          <a:p>
            <a:pPr marL="228600" lvl="0" indent="-228600"/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ko-KR" altLang="en-US" sz="1200" b="1" dirty="0" smtClean="0"/>
              <a:t>② </a:t>
            </a:r>
            <a:r>
              <a:rPr lang="en-US" altLang="ko-KR" sz="1200" b="1" dirty="0" smtClean="0"/>
              <a:t>WBS Task </a:t>
            </a:r>
            <a:r>
              <a:rPr lang="ko-KR" altLang="en-US" sz="1200" b="1" dirty="0" smtClean="0"/>
              <a:t>연결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연결을 원하는 품질검사현황을 선택한 후</a:t>
            </a:r>
            <a:r>
              <a:rPr lang="en-US" altLang="ko-KR" sz="1200" dirty="0" smtClean="0"/>
              <a:t>, WBS Task </a:t>
            </a:r>
            <a:r>
              <a:rPr lang="ko-KR" altLang="en-US" sz="1200" dirty="0" smtClean="0"/>
              <a:t>연결 버튼을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누르면</a:t>
            </a:r>
            <a:r>
              <a:rPr lang="en-US" altLang="ko-KR" sz="1200" dirty="0" smtClean="0"/>
              <a:t>, WBS Task </a:t>
            </a:r>
            <a:r>
              <a:rPr lang="ko-KR" altLang="en-US" sz="1200" dirty="0" smtClean="0"/>
              <a:t>연결 팝업이 호출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&gt; </a:t>
            </a:r>
            <a:r>
              <a:rPr lang="ko-KR" altLang="en-US" sz="1200" dirty="0" smtClean="0"/>
              <a:t>연결 하고자 하는 프로젝트 </a:t>
            </a:r>
            <a:r>
              <a:rPr lang="en-US" altLang="ko-KR" sz="1200" dirty="0" smtClean="0"/>
              <a:t>Task</a:t>
            </a:r>
            <a:r>
              <a:rPr lang="ko-KR" altLang="en-US" sz="1200" dirty="0" smtClean="0"/>
              <a:t>를 조회하여 해당 </a:t>
            </a:r>
            <a:r>
              <a:rPr lang="en-US" altLang="ko-KR" sz="1200" dirty="0" smtClean="0"/>
              <a:t>Task</a:t>
            </a:r>
            <a:r>
              <a:rPr lang="ko-KR" altLang="en-US" sz="1200" dirty="0" smtClean="0"/>
              <a:t>의 좌측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checkbox </a:t>
            </a:r>
            <a:r>
              <a:rPr lang="ko-KR" altLang="en-US" sz="1200" dirty="0" smtClean="0"/>
              <a:t>를 선택한 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연결을 클릭하면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연결 된다</a:t>
            </a:r>
            <a:r>
              <a:rPr lang="en-US" altLang="ko-KR" sz="1200" dirty="0" smtClean="0"/>
              <a:t>. </a:t>
            </a:r>
          </a:p>
          <a:p>
            <a:pPr marL="228600" indent="-228600"/>
            <a:r>
              <a:rPr lang="en-US" altLang="ko-KR" sz="1200" dirty="0" smtClean="0"/>
              <a:t>     (</a:t>
            </a:r>
            <a:r>
              <a:rPr lang="ko-KR" altLang="en-US" sz="1200" dirty="0" smtClean="0"/>
              <a:t>연결된 프로젝트는 </a:t>
            </a:r>
            <a:r>
              <a:rPr lang="en-US" altLang="ko-KR" sz="1200" dirty="0" smtClean="0"/>
              <a:t>WBS</a:t>
            </a:r>
            <a:r>
              <a:rPr lang="ko-KR" altLang="en-US" sz="1200" dirty="0" smtClean="0"/>
              <a:t>의 </a:t>
            </a:r>
            <a:r>
              <a:rPr lang="en-US" altLang="ko-KR" sz="1200" dirty="0" smtClean="0"/>
              <a:t>Task </a:t>
            </a:r>
            <a:r>
              <a:rPr lang="ko-KR" altLang="en-US" sz="1200" dirty="0" smtClean="0"/>
              <a:t>연결 팝업에서 확인가능</a:t>
            </a:r>
            <a:r>
              <a:rPr lang="en-US" altLang="ko-KR" sz="1200" dirty="0" smtClean="0"/>
              <a:t>)</a:t>
            </a:r>
          </a:p>
          <a:p>
            <a:pPr marL="228600" lvl="0" indent="-228600"/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  <a:p>
            <a:pPr marL="228600" indent="-228600"/>
            <a:r>
              <a:rPr lang="ko-KR" altLang="en-US" sz="1200" b="1" dirty="0" smtClean="0"/>
              <a:t>③ </a:t>
            </a:r>
            <a:r>
              <a:rPr lang="en-US" altLang="ko-KR" sz="1200" b="1" dirty="0" smtClean="0"/>
              <a:t>Task Link</a:t>
            </a:r>
          </a:p>
          <a:p>
            <a:pPr marL="228600" indent="-228600"/>
            <a:r>
              <a:rPr lang="en-US" altLang="ko-KR" sz="1200" b="1" dirty="0" smtClean="0"/>
              <a:t> </a:t>
            </a:r>
            <a:r>
              <a:rPr lang="en-US" altLang="ko-KR" sz="1200" dirty="0" smtClean="0"/>
              <a:t> &gt; Task Link</a:t>
            </a:r>
            <a:r>
              <a:rPr lang="ko-KR" altLang="en-US" sz="1200" dirty="0" smtClean="0"/>
              <a:t>를 클릭하면</a:t>
            </a:r>
            <a:r>
              <a:rPr lang="en-US" altLang="ko-KR" sz="1200" dirty="0" smtClean="0"/>
              <a:t>, Task</a:t>
            </a:r>
            <a:r>
              <a:rPr lang="ko-KR" altLang="en-US" sz="1200" dirty="0" smtClean="0"/>
              <a:t>에 연결된 </a:t>
            </a:r>
            <a:r>
              <a:rPr lang="en-US" altLang="ko-KR" sz="1200" dirty="0" smtClean="0"/>
              <a:t>Function Task</a:t>
            </a:r>
            <a:r>
              <a:rPr lang="ko-KR" altLang="en-US" sz="1200" dirty="0" smtClean="0"/>
              <a:t>를 볼 수 있다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(ex. </a:t>
            </a:r>
            <a:r>
              <a:rPr lang="ko-KR" altLang="en-US" sz="1200" dirty="0" smtClean="0"/>
              <a:t>개발마스터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구조검토제안서 등등</a:t>
            </a:r>
            <a:r>
              <a:rPr lang="en-US" altLang="ko-KR" sz="1200" dirty="0" smtClean="0"/>
              <a:t>)</a:t>
            </a:r>
          </a:p>
          <a:p>
            <a:pPr marL="228600" indent="-228600"/>
            <a:r>
              <a:rPr lang="en-US" altLang="ko-KR" sz="1200" dirty="0" smtClean="0"/>
              <a:t>  &gt; Task Link</a:t>
            </a:r>
            <a:r>
              <a:rPr lang="ko-KR" altLang="en-US" sz="1200" dirty="0" smtClean="0"/>
              <a:t> 상세페이지 폴더 아이콘을 클릭하면</a:t>
            </a:r>
            <a:r>
              <a:rPr lang="en-US" altLang="ko-KR" sz="1200" dirty="0" smtClean="0"/>
              <a:t>, Task Link</a:t>
            </a:r>
            <a:r>
              <a:rPr lang="ko-KR" altLang="en-US" sz="1200" dirty="0" smtClean="0"/>
              <a:t> 팝업이</a:t>
            </a: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 호출 된다</a:t>
            </a:r>
            <a:r>
              <a:rPr lang="en-US" altLang="ko-KR" sz="1200" dirty="0" smtClean="0"/>
              <a:t>.</a:t>
            </a:r>
          </a:p>
          <a:p>
            <a:pPr marL="228600" indent="-228600"/>
            <a:r>
              <a:rPr lang="en-US" altLang="ko-KR" sz="1200" dirty="0" smtClean="0"/>
              <a:t>     (Task Link  </a:t>
            </a:r>
            <a:r>
              <a:rPr lang="ko-KR" altLang="en-US" sz="1200" dirty="0" smtClean="0"/>
              <a:t>유무에 따라 색이 다르다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</a:p>
          <a:p>
            <a:pPr marL="228600" lvl="0" indent="-228600"/>
            <a:endParaRPr lang="en-US" altLang="ko-KR" sz="1200" dirty="0" smtClean="0">
              <a:solidFill>
                <a:schemeClr val="dk1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단품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/ASSY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검사관리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└ </a:t>
            </a:r>
            <a:r>
              <a:rPr lang="ko-KR" altLang="en-US" sz="1600" dirty="0" err="1">
                <a:latin typeface="굴림체" pitchFamily="49" charset="-127"/>
                <a:ea typeface="굴림체" pitchFamily="49" charset="-127"/>
              </a:rPr>
              <a:t>단품</a:t>
            </a:r>
            <a:r>
              <a:rPr lang="en-US" altLang="ko-KR" sz="1600" dirty="0">
                <a:latin typeface="굴림체" pitchFamily="49" charset="-127"/>
                <a:ea typeface="굴림체" pitchFamily="49" charset="-127"/>
              </a:rPr>
              <a:t>/ASSY</a:t>
            </a:r>
            <a:r>
              <a:rPr lang="ko-KR" altLang="en-US" sz="1600" dirty="0">
                <a:latin typeface="굴림체" pitchFamily="49" charset="-127"/>
                <a:ea typeface="굴림체" pitchFamily="49" charset="-127"/>
              </a:rPr>
              <a:t> 검사관리현황 </a:t>
            </a:r>
            <a:r>
              <a:rPr lang="en-US" altLang="ko-KR" sz="1600" dirty="0">
                <a:latin typeface="굴림체" pitchFamily="49" charset="-127"/>
                <a:ea typeface="굴림체" pitchFamily="49" charset="-127"/>
              </a:rPr>
              <a:t>/ </a:t>
            </a:r>
            <a:r>
              <a:rPr lang="ko-KR" altLang="en-US" sz="1600" dirty="0" err="1" smtClean="0">
                <a:latin typeface="굴림체" pitchFamily="49" charset="-127"/>
                <a:ea typeface="굴림체" pitchFamily="49" charset="-127"/>
              </a:rPr>
              <a:t>합부판정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등록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합부판정</a:t>
            </a:r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조회</a:t>
            </a:r>
            <a:endParaRPr lang="ko-KR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472" y="3429000"/>
            <a:ext cx="3631915" cy="161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 flipV="1">
            <a:off x="2240542" y="2924943"/>
            <a:ext cx="312383" cy="76555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1" name="직선 화살표 연결선 20"/>
          <p:cNvCxnSpPr/>
          <p:nvPr/>
        </p:nvCxnSpPr>
        <p:spPr>
          <a:xfrm>
            <a:off x="2401189" y="2996952"/>
            <a:ext cx="0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2878832" cy="365125"/>
          </a:xfrm>
        </p:spPr>
        <p:txBody>
          <a:bodyPr/>
          <a:lstStyle/>
          <a:p>
            <a:pPr algn="l"/>
            <a:r>
              <a:rPr lang="ko-KR" altLang="en-US" sz="1100" b="1" dirty="0" err="1" smtClean="0">
                <a:solidFill>
                  <a:schemeClr val="bg1"/>
                </a:solidFill>
              </a:rPr>
              <a:t>일지테크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PMS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사용자 매뉴얼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" y="-27384"/>
            <a:ext cx="3800870" cy="72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13. My task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관리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280276" y="6448251"/>
            <a:ext cx="425252" cy="365125"/>
          </a:xfrm>
        </p:spPr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58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이미지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0992" y="1772816"/>
            <a:ext cx="4680520" cy="504056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ctr"/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사용방법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설명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순서</a:t>
            </a:r>
            <a:r>
              <a:rPr lang="en-US" altLang="ko-KR" sz="14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algn="r"/>
            <a:r>
              <a:rPr lang="en-US" altLang="ko-KR" sz="14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My task </a:t>
            </a:r>
            <a:r>
              <a:rPr lang="ko-KR" altLang="en-US" sz="140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조회</a:t>
            </a:r>
            <a:endParaRPr lang="ko-KR" altLang="en-US" sz="1400" b="1" dirty="0">
              <a:solidFill>
                <a:schemeClr val="bg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평행 사변형 30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평행 사변형 31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0" y="2348880"/>
            <a:ext cx="4953000" cy="3816424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marL="228600" lvl="0" indent="-228600"/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①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Task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조회 목록 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( Task</a:t>
            </a:r>
            <a:r>
              <a:rPr lang="ko-KR" altLang="en-US" sz="1200" b="1" dirty="0" smtClean="0"/>
              <a:t> 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기준으로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dk1"/>
                </a:solidFill>
                <a:latin typeface="+mn-ea"/>
              </a:rPr>
              <a:t>목록 구성</a:t>
            </a:r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)</a:t>
            </a:r>
          </a:p>
          <a:p>
            <a:pPr marL="228600" lvl="0" indent="-228600"/>
            <a:r>
              <a:rPr lang="en-US" altLang="ko-KR" sz="1200" b="1" dirty="0" smtClean="0">
                <a:solidFill>
                  <a:schemeClr val="dk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&gt;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제목 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Link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또는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 </a:t>
            </a:r>
            <a:r>
              <a:rPr lang="ko-KR" altLang="en-US" sz="1200" dirty="0" smtClean="0"/>
              <a:t>산출물 폴더 아이콘을 클릭하면</a:t>
            </a:r>
            <a:r>
              <a:rPr lang="en-US" altLang="ko-KR" sz="1200" dirty="0" smtClean="0"/>
              <a:t>, </a:t>
            </a:r>
          </a:p>
          <a:p>
            <a:pPr marL="228600" lvl="0" indent="-228600"/>
            <a:r>
              <a:rPr lang="en-US" altLang="ko-KR" sz="1200" dirty="0" smtClean="0"/>
              <a:t>     Task </a:t>
            </a:r>
            <a:r>
              <a:rPr lang="ko-KR" altLang="en-US" sz="1200" dirty="0" smtClean="0">
                <a:solidFill>
                  <a:schemeClr val="dk1"/>
                </a:solidFill>
                <a:latin typeface="+mn-ea"/>
              </a:rPr>
              <a:t>상세페이지가 호출 된다</a:t>
            </a:r>
            <a:r>
              <a:rPr lang="en-US" altLang="ko-KR" sz="1200" dirty="0" smtClean="0">
                <a:solidFill>
                  <a:schemeClr val="dk1"/>
                </a:solidFill>
                <a:latin typeface="+mn-ea"/>
              </a:rPr>
              <a:t>. </a:t>
            </a:r>
            <a:r>
              <a:rPr lang="en-US" altLang="ko-KR" sz="1200" dirty="0" smtClean="0"/>
              <a:t>	 </a:t>
            </a:r>
          </a:p>
          <a:p>
            <a:pPr marL="228600" lvl="0" indent="-228600"/>
            <a:r>
              <a:rPr lang="en-US" altLang="ko-KR" sz="1200" dirty="0" smtClean="0"/>
              <a:t>     (Task Link  </a:t>
            </a:r>
            <a:r>
              <a:rPr lang="ko-KR" altLang="en-US" sz="1200" dirty="0" smtClean="0"/>
              <a:t>유무에 따라 색이 다르다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파란색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흰색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無</a:t>
            </a:r>
            <a:r>
              <a:rPr lang="en-US" altLang="ko-KR" sz="1200" dirty="0" smtClean="0"/>
              <a:t>)</a:t>
            </a:r>
            <a:r>
              <a:rPr lang="en-US" altLang="ko-KR" sz="1200" b="1" dirty="0" smtClean="0"/>
              <a:t>  </a:t>
            </a:r>
            <a:endParaRPr lang="en-US" altLang="ko-KR" sz="1200" dirty="0" smtClean="0"/>
          </a:p>
          <a:p>
            <a:endParaRPr lang="en-US" altLang="ko-KR" sz="1200" b="1" dirty="0" smtClean="0"/>
          </a:p>
          <a:p>
            <a:r>
              <a:rPr lang="ko-KR" altLang="en-US" sz="1200" b="1" dirty="0" smtClean="0"/>
              <a:t>② </a:t>
            </a:r>
            <a:r>
              <a:rPr lang="en-US" altLang="ko-KR" sz="1200" b="1" dirty="0" smtClean="0"/>
              <a:t>Task </a:t>
            </a:r>
            <a:r>
              <a:rPr lang="ko-KR" altLang="en-US" sz="1200" b="1" dirty="0" smtClean="0"/>
              <a:t>산출물 수정</a:t>
            </a:r>
            <a:endParaRPr lang="en-US" altLang="ko-KR" sz="1200" b="1" dirty="0" smtClean="0"/>
          </a:p>
          <a:p>
            <a:r>
              <a:rPr lang="en-US" altLang="ko-KR" sz="1200" dirty="0" smtClean="0"/>
              <a:t>  &gt; Task </a:t>
            </a:r>
            <a:r>
              <a:rPr lang="ko-KR" altLang="en-US" sz="1200" dirty="0" smtClean="0"/>
              <a:t>상세페이지 항목 중 수정할 항목을 변경 후 저장 버튼을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누르면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저장 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b="1" dirty="0" smtClean="0"/>
              <a:t> </a:t>
            </a:r>
            <a:r>
              <a:rPr lang="en-US" altLang="ko-KR" sz="1200" dirty="0" smtClean="0"/>
              <a:t> &gt; Task </a:t>
            </a:r>
            <a:r>
              <a:rPr lang="ko-KR" altLang="en-US" sz="1200" dirty="0" smtClean="0"/>
              <a:t>산출물에 관련된 파일을 </a:t>
            </a:r>
            <a:r>
              <a:rPr lang="en-US" altLang="ko-KR" sz="1200" dirty="0" smtClean="0"/>
              <a:t>Drag &amp; Drop</a:t>
            </a:r>
            <a:r>
              <a:rPr lang="ko-KR" altLang="en-US" sz="1200" dirty="0" smtClean="0"/>
              <a:t>하여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지정한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위치에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놓으면 파일 첨부 목록에 확인이 가능하다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 (</a:t>
            </a:r>
            <a:r>
              <a:rPr lang="ko-KR" altLang="en-US" sz="1200" dirty="0" smtClean="0"/>
              <a:t>상세페이지 저장을 하지 않아도 첨부파일 목록에 표시된 파일은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자동 저장됨</a:t>
            </a:r>
            <a:r>
              <a:rPr lang="en-US" altLang="ko-KR" sz="1200" dirty="0" smtClean="0"/>
              <a:t>) </a:t>
            </a:r>
          </a:p>
          <a:p>
            <a:r>
              <a:rPr lang="en-US" altLang="ko-KR" sz="1200" dirty="0" smtClean="0"/>
              <a:t>     </a:t>
            </a:r>
            <a:r>
              <a:rPr lang="en-US" altLang="ko-KR" sz="1200" dirty="0" smtClean="0">
                <a:solidFill>
                  <a:srgbClr val="FF0000"/>
                </a:solidFill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</a:rPr>
              <a:t>파일 저장 시 삭제 불가능</a:t>
            </a:r>
            <a:r>
              <a:rPr lang="en-US" altLang="ko-KR" sz="1200" dirty="0" smtClean="0">
                <a:solidFill>
                  <a:srgbClr val="FF0000"/>
                </a:solidFill>
              </a:rPr>
              <a:t>. ※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My task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관리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   └ </a:t>
            </a:r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Task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조회</a:t>
            </a:r>
            <a:endParaRPr lang="en-US" altLang="ko-KR" sz="1600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159146" y="3985449"/>
            <a:ext cx="14401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216" y="2357430"/>
            <a:ext cx="471490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3844" y="4071942"/>
            <a:ext cx="2463414" cy="174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1" name="직선 화살표 연결선 20"/>
          <p:cNvCxnSpPr/>
          <p:nvPr/>
        </p:nvCxnSpPr>
        <p:spPr>
          <a:xfrm rot="16200000" flipH="1">
            <a:off x="1416819" y="3679033"/>
            <a:ext cx="785820" cy="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 flipV="1">
            <a:off x="1558048" y="3214685"/>
            <a:ext cx="537432" cy="70645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 flipV="1">
            <a:off x="4348627" y="3543749"/>
            <a:ext cx="109632" cy="99566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42" name="꺾인 연결선 87"/>
          <p:cNvCxnSpPr>
            <a:stCxn id="41" idx="0"/>
            <a:endCxn id="2051" idx="3"/>
          </p:cNvCxnSpPr>
          <p:nvPr/>
        </p:nvCxnSpPr>
        <p:spPr>
          <a:xfrm rot="5400000">
            <a:off x="3043782" y="3586792"/>
            <a:ext cx="1303139" cy="1416185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 cmpd="sng">
          <a:solidFill>
            <a:srgbClr val="FF0000"/>
          </a:solidFill>
          <a:prstDash val="solid"/>
        </a:ln>
      </a:spPr>
      <a:bodyPr rtlCol="0" anchor="ctr"/>
      <a:lstStyle>
        <a:defPPr algn="ctr">
          <a:defRPr baseline="-250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54000"/>
          </a:schemeClr>
        </a:solidFill>
        <a:ln w="3175" cap="rnd">
          <a:solidFill>
            <a:schemeClr val="tx1">
              <a:lumMod val="75000"/>
              <a:lumOff val="25000"/>
            </a:schemeClr>
          </a:solidFill>
          <a:prstDash val="sysDot"/>
        </a:ln>
      </a:spPr>
      <a:bodyPr wrap="square" rtlCol="0">
        <a:spAutoFit/>
      </a:bodyPr>
      <a:lstStyle>
        <a:defPPr>
          <a:defRPr sz="13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8636</TotalTime>
  <Words>8702</Words>
  <Application>Microsoft Office PowerPoint</Application>
  <PresentationFormat>A4 용지(210x297mm)</PresentationFormat>
  <Paragraphs>1383</Paragraphs>
  <Slides>58</Slides>
  <Notes>58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58</vt:i4>
      </vt:variant>
    </vt:vector>
  </HeadingPairs>
  <TitlesOfParts>
    <vt:vector size="59" baseType="lpstr">
      <vt:lpstr>Office 테마</vt:lpstr>
      <vt:lpstr>PMS  사용자 Manual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GDnSI</dc:creator>
  <cp:lastModifiedBy>ILJITECH</cp:lastModifiedBy>
  <cp:revision>1178</cp:revision>
  <dcterms:created xsi:type="dcterms:W3CDTF">2017-10-16T00:17:49Z</dcterms:created>
  <dcterms:modified xsi:type="dcterms:W3CDTF">2018-05-15T00:07:55Z</dcterms:modified>
</cp:coreProperties>
</file>